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8"/>
  </p:notesMasterIdLst>
  <p:sldIdLst>
    <p:sldId id="256" r:id="rId5"/>
    <p:sldId id="257" r:id="rId6"/>
    <p:sldId id="258" r:id="rId7"/>
    <p:sldId id="263" r:id="rId8"/>
    <p:sldId id="264" r:id="rId9"/>
    <p:sldId id="276" r:id="rId10"/>
    <p:sldId id="267" r:id="rId11"/>
    <p:sldId id="278" r:id="rId12"/>
    <p:sldId id="266" r:id="rId13"/>
    <p:sldId id="268" r:id="rId14"/>
    <p:sldId id="269" r:id="rId15"/>
    <p:sldId id="270" r:id="rId16"/>
    <p:sldId id="271" r:id="rId17"/>
    <p:sldId id="279" r:id="rId18"/>
    <p:sldId id="280" r:id="rId19"/>
    <p:sldId id="281" r:id="rId20"/>
    <p:sldId id="277" r:id="rId21"/>
    <p:sldId id="272" r:id="rId22"/>
    <p:sldId id="273" r:id="rId23"/>
    <p:sldId id="274" r:id="rId24"/>
    <p:sldId id="275" r:id="rId25"/>
    <p:sldId id="282" r:id="rId26"/>
    <p:sldId id="261" r:id="rId27"/>
  </p:sldIdLst>
  <p:sldSz cx="20104100" cy="11309350"/>
  <p:notesSz cx="9926638" cy="679767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walik Ewelina" initials="KE" lastIdx="0" clrIdx="0">
    <p:extLst>
      <p:ext uri="{19B8F6BF-5375-455C-9EA6-DF929625EA0E}">
        <p15:presenceInfo xmlns:p15="http://schemas.microsoft.com/office/powerpoint/2012/main" userId="S-1-5-21-1867794169-508549432-3837375859-2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3199" autoAdjust="0"/>
  </p:normalViewPr>
  <p:slideViewPr>
    <p:cSldViewPr>
      <p:cViewPr varScale="1">
        <p:scale>
          <a:sx n="59" d="100"/>
          <a:sy n="59" d="100"/>
        </p:scale>
        <p:origin x="110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walik Ewelina" userId="03e48bc4-4e21-4329-b30d-0847695c097d" providerId="ADAL" clId="{D7C3DE84-B5DB-44EA-B11F-C968068CE224}"/>
    <pc:docChg chg="undo custSel addSld delSld modSld">
      <pc:chgData name="Kowalik Ewelina" userId="03e48bc4-4e21-4329-b30d-0847695c097d" providerId="ADAL" clId="{D7C3DE84-B5DB-44EA-B11F-C968068CE224}" dt="2022-05-25T10:45:48.226" v="1813" actId="255"/>
      <pc:docMkLst>
        <pc:docMk/>
      </pc:docMkLst>
      <pc:sldChg chg="modSp">
        <pc:chgData name="Kowalik Ewelina" userId="03e48bc4-4e21-4329-b30d-0847695c097d" providerId="ADAL" clId="{D7C3DE84-B5DB-44EA-B11F-C968068CE224}" dt="2022-05-25T08:26:25.128" v="155" actId="1076"/>
        <pc:sldMkLst>
          <pc:docMk/>
          <pc:sldMk cId="0" sldId="256"/>
        </pc:sldMkLst>
        <pc:spChg chg="mod">
          <ac:chgData name="Kowalik Ewelina" userId="03e48bc4-4e21-4329-b30d-0847695c097d" providerId="ADAL" clId="{D7C3DE84-B5DB-44EA-B11F-C968068CE224}" dt="2022-05-25T08:26:25.128" v="155" actId="107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Kowalik Ewelina" userId="03e48bc4-4e21-4329-b30d-0847695c097d" providerId="ADAL" clId="{D7C3DE84-B5DB-44EA-B11F-C968068CE224}" dt="2022-05-25T08:25:58.706" v="98" actId="20577"/>
          <ac:spMkLst>
            <pc:docMk/>
            <pc:sldMk cId="0" sldId="256"/>
            <ac:spMk id="19" creationId="{00000000-0000-0000-0000-000000000000}"/>
          </ac:spMkLst>
        </pc:spChg>
        <pc:spChg chg="mod">
          <ac:chgData name="Kowalik Ewelina" userId="03e48bc4-4e21-4329-b30d-0847695c097d" providerId="ADAL" clId="{D7C3DE84-B5DB-44EA-B11F-C968068CE224}" dt="2022-05-25T08:25:38.830" v="49" actId="20577"/>
          <ac:spMkLst>
            <pc:docMk/>
            <pc:sldMk cId="0" sldId="256"/>
            <ac:spMk id="20" creationId="{00000000-0000-0000-0000-000000000000}"/>
          </ac:spMkLst>
        </pc:spChg>
      </pc:sldChg>
      <pc:sldChg chg="addSp delSp modSp">
        <pc:chgData name="Kowalik Ewelina" userId="03e48bc4-4e21-4329-b30d-0847695c097d" providerId="ADAL" clId="{D7C3DE84-B5DB-44EA-B11F-C968068CE224}" dt="2022-05-25T10:44:30.292" v="1759" actId="1076"/>
        <pc:sldMkLst>
          <pc:docMk/>
          <pc:sldMk cId="0" sldId="257"/>
        </pc:sldMkLst>
        <pc:spChg chg="mod">
          <ac:chgData name="Kowalik Ewelina" userId="03e48bc4-4e21-4329-b30d-0847695c097d" providerId="ADAL" clId="{D7C3DE84-B5DB-44EA-B11F-C968068CE224}" dt="2022-05-25T10:44:30.292" v="1759" actId="1076"/>
          <ac:spMkLst>
            <pc:docMk/>
            <pc:sldMk cId="0" sldId="257"/>
            <ac:spMk id="3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28:12.018" v="230" actId="478"/>
          <ac:spMkLst>
            <pc:docMk/>
            <pc:sldMk cId="0" sldId="257"/>
            <ac:spMk id="5" creationId="{00000000-0000-0000-0000-000000000000}"/>
          </ac:spMkLst>
        </pc:spChg>
        <pc:spChg chg="add del mod">
          <ac:chgData name="Kowalik Ewelina" userId="03e48bc4-4e21-4329-b30d-0847695c097d" providerId="ADAL" clId="{D7C3DE84-B5DB-44EA-B11F-C968068CE224}" dt="2022-05-25T08:34:33.318" v="232" actId="1032"/>
          <ac:spMkLst>
            <pc:docMk/>
            <pc:sldMk cId="0" sldId="257"/>
            <ac:spMk id="8" creationId="{6B739C35-02F7-4FA6-832B-4766DC86A8FF}"/>
          </ac:spMkLst>
        </pc:spChg>
        <pc:spChg chg="add mod">
          <ac:chgData name="Kowalik Ewelina" userId="03e48bc4-4e21-4329-b30d-0847695c097d" providerId="ADAL" clId="{D7C3DE84-B5DB-44EA-B11F-C968068CE224}" dt="2022-05-25T08:44:36.668" v="473" actId="478"/>
          <ac:spMkLst>
            <pc:docMk/>
            <pc:sldMk cId="0" sldId="257"/>
            <ac:spMk id="11" creationId="{8AC50457-8EBC-40B2-8874-4385B9D557F9}"/>
          </ac:spMkLst>
        </pc:spChg>
        <pc:spChg chg="add mod">
          <ac:chgData name="Kowalik Ewelina" userId="03e48bc4-4e21-4329-b30d-0847695c097d" providerId="ADAL" clId="{D7C3DE84-B5DB-44EA-B11F-C968068CE224}" dt="2022-05-25T08:55:36.579" v="475" actId="478"/>
          <ac:spMkLst>
            <pc:docMk/>
            <pc:sldMk cId="0" sldId="257"/>
            <ac:spMk id="14" creationId="{974E40F1-AC98-4102-A99D-C7FFCE9319EC}"/>
          </ac:spMkLst>
        </pc:spChg>
        <pc:spChg chg="add mod">
          <ac:chgData name="Kowalik Ewelina" userId="03e48bc4-4e21-4329-b30d-0847695c097d" providerId="ADAL" clId="{D7C3DE84-B5DB-44EA-B11F-C968068CE224}" dt="2022-05-25T09:45:49.105" v="1324" actId="1076"/>
          <ac:spMkLst>
            <pc:docMk/>
            <pc:sldMk cId="0" sldId="257"/>
            <ac:spMk id="16" creationId="{4E414205-62EB-4D83-B871-2EFF99849714}"/>
          </ac:spMkLst>
        </pc:spChg>
        <pc:spChg chg="del">
          <ac:chgData name="Kowalik Ewelina" userId="03e48bc4-4e21-4329-b30d-0847695c097d" providerId="ADAL" clId="{D7C3DE84-B5DB-44EA-B11F-C968068CE224}" dt="2022-05-25T08:28:14.003" v="231" actId="478"/>
          <ac:spMkLst>
            <pc:docMk/>
            <pc:sldMk cId="0" sldId="257"/>
            <ac:spMk id="25" creationId="{00000000-0000-0000-0000-000000000000}"/>
          </ac:spMkLst>
        </pc:spChg>
        <pc:graphicFrameChg chg="add del mod">
          <ac:chgData name="Kowalik Ewelina" userId="03e48bc4-4e21-4329-b30d-0847695c097d" providerId="ADAL" clId="{D7C3DE84-B5DB-44EA-B11F-C968068CE224}" dt="2022-05-25T08:44:36.668" v="473" actId="478"/>
          <ac:graphicFrameMkLst>
            <pc:docMk/>
            <pc:sldMk cId="0" sldId="257"/>
            <ac:graphicFrameMk id="10" creationId="{E29FB16D-3E37-4698-98DA-2ADCB588734B}"/>
          </ac:graphicFrameMkLst>
        </pc:graphicFrameChg>
        <pc:graphicFrameChg chg="del mod">
          <ac:chgData name="Kowalik Ewelina" userId="03e48bc4-4e21-4329-b30d-0847695c097d" providerId="ADAL" clId="{D7C3DE84-B5DB-44EA-B11F-C968068CE224}" dt="2022-05-25T08:55:36.579" v="475" actId="478"/>
          <ac:graphicFrameMkLst>
            <pc:docMk/>
            <pc:sldMk cId="0" sldId="257"/>
            <ac:graphicFrameMk id="12" creationId="{EDBE6B47-C512-4738-9A9A-701572988079}"/>
          </ac:graphicFrameMkLst>
        </pc:graphicFrameChg>
        <pc:graphicFrameChg chg="mod modGraphic">
          <ac:chgData name="Kowalik Ewelina" userId="03e48bc4-4e21-4329-b30d-0847695c097d" providerId="ADAL" clId="{D7C3DE84-B5DB-44EA-B11F-C968068CE224}" dt="2022-05-25T09:46:15.273" v="1347" actId="20577"/>
          <ac:graphicFrameMkLst>
            <pc:docMk/>
            <pc:sldMk cId="0" sldId="257"/>
            <ac:graphicFrameMk id="15" creationId="{17E72DE2-2DE7-4FE8-94E5-1D12C460F990}"/>
          </ac:graphicFrameMkLst>
        </pc:graphicFrameChg>
      </pc:sldChg>
      <pc:sldChg chg="addSp delSp modSp addCm delCm">
        <pc:chgData name="Kowalik Ewelina" userId="03e48bc4-4e21-4329-b30d-0847695c097d" providerId="ADAL" clId="{D7C3DE84-B5DB-44EA-B11F-C968068CE224}" dt="2022-05-25T10:44:36.285" v="1760" actId="1076"/>
        <pc:sldMkLst>
          <pc:docMk/>
          <pc:sldMk cId="0" sldId="258"/>
        </pc:sldMkLst>
        <pc:spChg chg="mod">
          <ac:chgData name="Kowalik Ewelina" userId="03e48bc4-4e21-4329-b30d-0847695c097d" providerId="ADAL" clId="{D7C3DE84-B5DB-44EA-B11F-C968068CE224}" dt="2022-05-25T10:44:36.285" v="1760" actId="1076"/>
          <ac:spMkLst>
            <pc:docMk/>
            <pc:sldMk cId="0" sldId="258"/>
            <ac:spMk id="3" creationId="{00000000-0000-0000-0000-000000000000}"/>
          </ac:spMkLst>
        </pc:spChg>
        <pc:spChg chg="del mod">
          <ac:chgData name="Kowalik Ewelina" userId="03e48bc4-4e21-4329-b30d-0847695c097d" providerId="ADAL" clId="{D7C3DE84-B5DB-44EA-B11F-C968068CE224}" dt="2022-05-25T08:59:03.359" v="672" actId="478"/>
          <ac:spMkLst>
            <pc:docMk/>
            <pc:sldMk cId="0" sldId="258"/>
            <ac:spMk id="4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59:04.961" v="673" actId="478"/>
          <ac:spMkLst>
            <pc:docMk/>
            <pc:sldMk cId="0" sldId="258"/>
            <ac:spMk id="5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59:09.602" v="675" actId="478"/>
          <ac:spMkLst>
            <pc:docMk/>
            <pc:sldMk cId="0" sldId="258"/>
            <ac:spMk id="6" creationId="{00000000-0000-0000-0000-000000000000}"/>
          </ac:spMkLst>
        </pc:spChg>
        <pc:spChg chg="add mod">
          <ac:chgData name="Kowalik Ewelina" userId="03e48bc4-4e21-4329-b30d-0847695c097d" providerId="ADAL" clId="{D7C3DE84-B5DB-44EA-B11F-C968068CE224}" dt="2022-05-25T09:47:37.960" v="1387" actId="1076"/>
          <ac:spMkLst>
            <pc:docMk/>
            <pc:sldMk cId="0" sldId="258"/>
            <ac:spMk id="11" creationId="{457C71D3-256E-44A7-8183-2B47015D192E}"/>
          </ac:spMkLst>
        </pc:spChg>
        <pc:graphicFrameChg chg="add del mod">
          <ac:chgData name="Kowalik Ewelina" userId="03e48bc4-4e21-4329-b30d-0847695c097d" providerId="ADAL" clId="{D7C3DE84-B5DB-44EA-B11F-C968068CE224}" dt="2022-05-25T09:33:55.583" v="1193" actId="478"/>
          <ac:graphicFrameMkLst>
            <pc:docMk/>
            <pc:sldMk cId="0" sldId="258"/>
            <ac:graphicFrameMk id="7" creationId="{AFB1E255-6A6C-490E-ACA4-55D965A2A5C5}"/>
          </ac:graphicFrameMkLst>
        </pc:graphicFrameChg>
        <pc:graphicFrameChg chg="del">
          <ac:chgData name="Kowalik Ewelina" userId="03e48bc4-4e21-4329-b30d-0847695c097d" providerId="ADAL" clId="{D7C3DE84-B5DB-44EA-B11F-C968068CE224}" dt="2022-05-25T08:59:07.497" v="674" actId="478"/>
          <ac:graphicFrameMkLst>
            <pc:docMk/>
            <pc:sldMk cId="0" sldId="258"/>
            <ac:graphicFrameMk id="8" creationId="{1DE7B665-3D36-CB4B-B654-761FB571BAF1}"/>
          </ac:graphicFrameMkLst>
        </pc:graphicFrameChg>
        <pc:graphicFrameChg chg="add del mod">
          <ac:chgData name="Kowalik Ewelina" userId="03e48bc4-4e21-4329-b30d-0847695c097d" providerId="ADAL" clId="{D7C3DE84-B5DB-44EA-B11F-C968068CE224}" dt="2022-05-25T09:36:25.611" v="1261" actId="478"/>
          <ac:graphicFrameMkLst>
            <pc:docMk/>
            <pc:sldMk cId="0" sldId="258"/>
            <ac:graphicFrameMk id="9" creationId="{DC580699-AED4-4A12-9109-7DA9D553641E}"/>
          </ac:graphicFrameMkLst>
        </pc:graphicFrameChg>
        <pc:graphicFrameChg chg="add mod modGraphic">
          <ac:chgData name="Kowalik Ewelina" userId="03e48bc4-4e21-4329-b30d-0847695c097d" providerId="ADAL" clId="{D7C3DE84-B5DB-44EA-B11F-C968068CE224}" dt="2022-05-25T10:13:33.976" v="1562" actId="14734"/>
          <ac:graphicFrameMkLst>
            <pc:docMk/>
            <pc:sldMk cId="0" sldId="258"/>
            <ac:graphicFrameMk id="10" creationId="{D3B955BC-2754-4BFB-9698-711542A4202C}"/>
          </ac:graphicFrameMkLst>
        </pc:graphicFrameChg>
      </pc:sldChg>
      <pc:sldChg chg="del">
        <pc:chgData name="Kowalik Ewelina" userId="03e48bc4-4e21-4329-b30d-0847695c097d" providerId="ADAL" clId="{D7C3DE84-B5DB-44EA-B11F-C968068CE224}" dt="2022-05-25T09:54:44.859" v="1529" actId="2696"/>
        <pc:sldMkLst>
          <pc:docMk/>
          <pc:sldMk cId="0" sldId="259"/>
        </pc:sldMkLst>
      </pc:sldChg>
      <pc:sldChg chg="del">
        <pc:chgData name="Kowalik Ewelina" userId="03e48bc4-4e21-4329-b30d-0847695c097d" providerId="ADAL" clId="{D7C3DE84-B5DB-44EA-B11F-C968068CE224}" dt="2022-05-25T09:54:47.267" v="1530" actId="2696"/>
        <pc:sldMkLst>
          <pc:docMk/>
          <pc:sldMk cId="0" sldId="260"/>
        </pc:sldMkLst>
      </pc:sldChg>
      <pc:sldChg chg="modSp">
        <pc:chgData name="Kowalik Ewelina" userId="03e48bc4-4e21-4329-b30d-0847695c097d" providerId="ADAL" clId="{D7C3DE84-B5DB-44EA-B11F-C968068CE224}" dt="2022-05-25T10:45:48.226" v="1813" actId="255"/>
        <pc:sldMkLst>
          <pc:docMk/>
          <pc:sldMk cId="0" sldId="261"/>
        </pc:sldMkLst>
        <pc:spChg chg="mod">
          <ac:chgData name="Kowalik Ewelina" userId="03e48bc4-4e21-4329-b30d-0847695c097d" providerId="ADAL" clId="{D7C3DE84-B5DB-44EA-B11F-C968068CE224}" dt="2022-05-25T10:45:48.226" v="1813" actId="255"/>
          <ac:spMkLst>
            <pc:docMk/>
            <pc:sldMk cId="0" sldId="261"/>
            <ac:spMk id="4" creationId="{00000000-0000-0000-0000-000000000000}"/>
          </ac:spMkLst>
        </pc:spChg>
      </pc:sldChg>
      <pc:sldChg chg="addSp delSp modSp add">
        <pc:chgData name="Kowalik Ewelina" userId="03e48bc4-4e21-4329-b30d-0847695c097d" providerId="ADAL" clId="{D7C3DE84-B5DB-44EA-B11F-C968068CE224}" dt="2022-05-25T10:44:14.746" v="1757" actId="255"/>
        <pc:sldMkLst>
          <pc:docMk/>
          <pc:sldMk cId="1324241624" sldId="263"/>
        </pc:sldMkLst>
        <pc:spChg chg="mod">
          <ac:chgData name="Kowalik Ewelina" userId="03e48bc4-4e21-4329-b30d-0847695c097d" providerId="ADAL" clId="{D7C3DE84-B5DB-44EA-B11F-C968068CE224}" dt="2022-05-25T10:44:14.746" v="1757" actId="255"/>
          <ac:spMkLst>
            <pc:docMk/>
            <pc:sldMk cId="1324241624" sldId="263"/>
            <ac:spMk id="2" creationId="{16E0226C-EF83-4DCC-9AE2-0FBF37647F21}"/>
          </ac:spMkLst>
        </pc:spChg>
        <pc:spChg chg="del mod">
          <ac:chgData name="Kowalik Ewelina" userId="03e48bc4-4e21-4329-b30d-0847695c097d" providerId="ADAL" clId="{D7C3DE84-B5DB-44EA-B11F-C968068CE224}" dt="2022-05-25T10:13:10.822" v="1555" actId="478"/>
          <ac:spMkLst>
            <pc:docMk/>
            <pc:sldMk cId="1324241624" sldId="263"/>
            <ac:spMk id="3" creationId="{3D9FEF73-7726-4F06-B8F1-346701A0CA43}"/>
          </ac:spMkLst>
        </pc:spChg>
        <pc:spChg chg="add">
          <ac:chgData name="Kowalik Ewelina" userId="03e48bc4-4e21-4329-b30d-0847695c097d" providerId="ADAL" clId="{D7C3DE84-B5DB-44EA-B11F-C968068CE224}" dt="2022-05-25T10:13:56.265" v="1564"/>
          <ac:spMkLst>
            <pc:docMk/>
            <pc:sldMk cId="1324241624" sldId="263"/>
            <ac:spMk id="5" creationId="{1DAC4AAE-2DAC-4D25-AF3B-A9F78338F276}"/>
          </ac:spMkLst>
        </pc:spChg>
        <pc:graphicFrameChg chg="add mod modGraphic">
          <ac:chgData name="Kowalik Ewelina" userId="03e48bc4-4e21-4329-b30d-0847695c097d" providerId="ADAL" clId="{D7C3DE84-B5DB-44EA-B11F-C968068CE224}" dt="2022-05-25T10:42:30.681" v="1753" actId="255"/>
          <ac:graphicFrameMkLst>
            <pc:docMk/>
            <pc:sldMk cId="1324241624" sldId="263"/>
            <ac:graphicFrameMk id="4" creationId="{0763F132-CD9C-4088-8206-5D19A6F314A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752" cy="340647"/>
          </a:xfrm>
          <a:prstGeom prst="rect">
            <a:avLst/>
          </a:prstGeom>
        </p:spPr>
        <p:txBody>
          <a:bodyPr vert="horz" lIns="48674" tIns="24337" rIns="48674" bIns="24337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535" y="0"/>
            <a:ext cx="4301752" cy="340647"/>
          </a:xfrm>
          <a:prstGeom prst="rect">
            <a:avLst/>
          </a:prstGeom>
        </p:spPr>
        <p:txBody>
          <a:bodyPr vert="horz" lIns="48674" tIns="24337" rIns="48674" bIns="24337" rtlCol="0"/>
          <a:lstStyle>
            <a:lvl1pPr algn="r">
              <a:defRPr sz="600"/>
            </a:lvl1pPr>
          </a:lstStyle>
          <a:p>
            <a:fld id="{FCCF6EE8-6E64-4A28-8F23-338EB7B1C7B3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74" tIns="24337" rIns="48674" bIns="24337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351" y="3270976"/>
            <a:ext cx="7941937" cy="2677467"/>
          </a:xfrm>
          <a:prstGeom prst="rect">
            <a:avLst/>
          </a:prstGeom>
        </p:spPr>
        <p:txBody>
          <a:bodyPr vert="horz" lIns="48674" tIns="24337" rIns="48674" bIns="24337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1752" cy="340647"/>
          </a:xfrm>
          <a:prstGeom prst="rect">
            <a:avLst/>
          </a:prstGeom>
        </p:spPr>
        <p:txBody>
          <a:bodyPr vert="horz" lIns="48674" tIns="24337" rIns="48674" bIns="24337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535" y="6457028"/>
            <a:ext cx="4301752" cy="340647"/>
          </a:xfrm>
          <a:prstGeom prst="rect">
            <a:avLst/>
          </a:prstGeom>
        </p:spPr>
        <p:txBody>
          <a:bodyPr vert="horz" lIns="48674" tIns="24337" rIns="48674" bIns="24337" rtlCol="0" anchor="b"/>
          <a:lstStyle>
            <a:lvl1pPr algn="r">
              <a:defRPr sz="600"/>
            </a:lvl1pPr>
          </a:lstStyle>
          <a:p>
            <a:fld id="{BA77F447-A9C2-4916-8FCF-D5D8AD3FCB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376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7F447-A9C2-4916-8FCF-D5D8AD3FCB0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51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7F447-A9C2-4916-8FCF-D5D8AD3FCB0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0403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7F447-A9C2-4916-8FCF-D5D8AD3FCB06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7645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7F447-A9C2-4916-8FCF-D5D8AD3FCB06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7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61215" y="2546939"/>
            <a:ext cx="17381855" cy="31750"/>
          </a:xfrm>
          <a:custGeom>
            <a:avLst/>
            <a:gdLst/>
            <a:ahLst/>
            <a:cxnLst/>
            <a:rect l="l" t="t" r="r" b="b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69182" y="2906405"/>
            <a:ext cx="8389619" cy="6599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FF0000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11999480-3CAD-6442-B7C0-E6294934BB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050" y="895125"/>
            <a:ext cx="4437299" cy="16835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</a:path>
            </a:pathLst>
          </a:custGeom>
          <a:ln w="20941">
            <a:solidFill>
              <a:srgbClr val="B519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056026" y="1740490"/>
            <a:ext cx="10347325" cy="7690484"/>
          </a:xfrm>
          <a:custGeom>
            <a:avLst/>
            <a:gdLst/>
            <a:ahLst/>
            <a:cxnLst/>
            <a:rect l="l" t="t" r="r" b="b"/>
            <a:pathLst>
              <a:path w="10347325" h="7690484">
                <a:moveTo>
                  <a:pt x="157353" y="698246"/>
                </a:moveTo>
                <a:lnTo>
                  <a:pt x="0" y="698246"/>
                </a:lnTo>
                <a:lnTo>
                  <a:pt x="0" y="853757"/>
                </a:lnTo>
                <a:lnTo>
                  <a:pt x="157353" y="853757"/>
                </a:lnTo>
                <a:lnTo>
                  <a:pt x="157353" y="698246"/>
                </a:lnTo>
                <a:close/>
              </a:path>
              <a:path w="10347325" h="7690484">
                <a:moveTo>
                  <a:pt x="3404793" y="5999099"/>
                </a:moveTo>
                <a:lnTo>
                  <a:pt x="3247440" y="5999099"/>
                </a:lnTo>
                <a:lnTo>
                  <a:pt x="3247440" y="6154610"/>
                </a:lnTo>
                <a:lnTo>
                  <a:pt x="3404793" y="6154610"/>
                </a:lnTo>
                <a:lnTo>
                  <a:pt x="3404793" y="5999099"/>
                </a:lnTo>
                <a:close/>
              </a:path>
              <a:path w="10347325" h="7690484">
                <a:moveTo>
                  <a:pt x="4064762" y="1926640"/>
                </a:moveTo>
                <a:lnTo>
                  <a:pt x="3750043" y="1926640"/>
                </a:lnTo>
                <a:lnTo>
                  <a:pt x="3750043" y="2237651"/>
                </a:lnTo>
                <a:lnTo>
                  <a:pt x="4064762" y="2237651"/>
                </a:lnTo>
                <a:lnTo>
                  <a:pt x="4064762" y="1926640"/>
                </a:lnTo>
                <a:close/>
              </a:path>
              <a:path w="10347325" h="7690484">
                <a:moveTo>
                  <a:pt x="9928454" y="0"/>
                </a:moveTo>
                <a:lnTo>
                  <a:pt x="9613735" y="0"/>
                </a:lnTo>
                <a:lnTo>
                  <a:pt x="9613735" y="311010"/>
                </a:lnTo>
                <a:lnTo>
                  <a:pt x="9928454" y="311010"/>
                </a:lnTo>
                <a:lnTo>
                  <a:pt x="9928454" y="0"/>
                </a:lnTo>
                <a:close/>
              </a:path>
              <a:path w="10347325" h="7690484">
                <a:moveTo>
                  <a:pt x="10346703" y="7534567"/>
                </a:moveTo>
                <a:lnTo>
                  <a:pt x="10189350" y="7534567"/>
                </a:lnTo>
                <a:lnTo>
                  <a:pt x="10189350" y="7690078"/>
                </a:lnTo>
                <a:lnTo>
                  <a:pt x="10346703" y="7690078"/>
                </a:lnTo>
                <a:lnTo>
                  <a:pt x="10346703" y="7534567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B4570B88-51C0-3A44-BD23-22E8191B9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650" y="3902075"/>
            <a:ext cx="5623440" cy="21336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61215" y="2562645"/>
            <a:ext cx="17381855" cy="0"/>
          </a:xfrm>
          <a:custGeom>
            <a:avLst/>
            <a:gdLst/>
            <a:ahLst/>
            <a:cxnLst/>
            <a:rect l="l" t="t" r="r" b="b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ln w="314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8428182" y="356010"/>
            <a:ext cx="314960" cy="311150"/>
          </a:xfrm>
          <a:custGeom>
            <a:avLst/>
            <a:gdLst/>
            <a:ahLst/>
            <a:cxnLst/>
            <a:rect l="l" t="t" r="r" b="b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445202" y="865785"/>
            <a:ext cx="157480" cy="155575"/>
          </a:xfrm>
          <a:custGeom>
            <a:avLst/>
            <a:gdLst/>
            <a:ahLst/>
            <a:cxnLst/>
            <a:rect l="l" t="t" r="r" b="b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85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5522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D4AD99B4-9D4A-3549-9D02-1915E9C9B38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050" y="895125"/>
            <a:ext cx="4437299" cy="16835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</a:path>
            </a:pathLst>
          </a:custGeom>
          <a:ln w="20941">
            <a:solidFill>
              <a:srgbClr val="B519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615" y="285750"/>
            <a:ext cx="19755485" cy="11022965"/>
          </a:xfrm>
          <a:custGeom>
            <a:avLst/>
            <a:gdLst/>
            <a:ahLst/>
            <a:cxnLst/>
            <a:rect l="l" t="t" r="r" b="b"/>
            <a:pathLst>
              <a:path w="19755485" h="11022965">
                <a:moveTo>
                  <a:pt x="314718" y="0"/>
                </a:moveTo>
                <a:lnTo>
                  <a:pt x="0" y="0"/>
                </a:lnTo>
                <a:lnTo>
                  <a:pt x="0" y="311023"/>
                </a:lnTo>
                <a:lnTo>
                  <a:pt x="314718" y="311023"/>
                </a:lnTo>
                <a:lnTo>
                  <a:pt x="314718" y="0"/>
                </a:lnTo>
                <a:close/>
              </a:path>
              <a:path w="19755485" h="11022965">
                <a:moveTo>
                  <a:pt x="845489" y="7026122"/>
                </a:moveTo>
                <a:lnTo>
                  <a:pt x="530771" y="7026122"/>
                </a:lnTo>
                <a:lnTo>
                  <a:pt x="530771" y="7337133"/>
                </a:lnTo>
                <a:lnTo>
                  <a:pt x="845489" y="7337133"/>
                </a:lnTo>
                <a:lnTo>
                  <a:pt x="845489" y="7026122"/>
                </a:lnTo>
                <a:close/>
              </a:path>
              <a:path w="19755485" h="11022965">
                <a:moveTo>
                  <a:pt x="845489" y="530771"/>
                </a:moveTo>
                <a:lnTo>
                  <a:pt x="530783" y="530771"/>
                </a:lnTo>
                <a:lnTo>
                  <a:pt x="530783" y="841781"/>
                </a:lnTo>
                <a:lnTo>
                  <a:pt x="845489" y="841781"/>
                </a:lnTo>
                <a:lnTo>
                  <a:pt x="845489" y="530771"/>
                </a:lnTo>
                <a:close/>
              </a:path>
              <a:path w="19755485" h="11022965">
                <a:moveTo>
                  <a:pt x="1854631" y="9661233"/>
                </a:moveTo>
                <a:lnTo>
                  <a:pt x="1326629" y="9661233"/>
                </a:lnTo>
                <a:lnTo>
                  <a:pt x="1326629" y="10183050"/>
                </a:lnTo>
                <a:lnTo>
                  <a:pt x="1854631" y="10183050"/>
                </a:lnTo>
                <a:lnTo>
                  <a:pt x="1854631" y="9661233"/>
                </a:lnTo>
                <a:close/>
              </a:path>
              <a:path w="19755485" h="11022965">
                <a:moveTo>
                  <a:pt x="9184259" y="970394"/>
                </a:moveTo>
                <a:lnTo>
                  <a:pt x="8656256" y="970394"/>
                </a:lnTo>
                <a:lnTo>
                  <a:pt x="8656256" y="1492211"/>
                </a:lnTo>
                <a:lnTo>
                  <a:pt x="9184259" y="1492211"/>
                </a:lnTo>
                <a:lnTo>
                  <a:pt x="9184259" y="970394"/>
                </a:lnTo>
                <a:close/>
              </a:path>
              <a:path w="19755485" h="11022965">
                <a:moveTo>
                  <a:pt x="18184762" y="1975599"/>
                </a:moveTo>
                <a:lnTo>
                  <a:pt x="17870043" y="1975599"/>
                </a:lnTo>
                <a:lnTo>
                  <a:pt x="17870043" y="2286622"/>
                </a:lnTo>
                <a:lnTo>
                  <a:pt x="18184762" y="2286622"/>
                </a:lnTo>
                <a:lnTo>
                  <a:pt x="18184762" y="1975599"/>
                </a:lnTo>
                <a:close/>
              </a:path>
              <a:path w="19755485" h="11022965">
                <a:moveTo>
                  <a:pt x="19755397" y="8593201"/>
                </a:moveTo>
                <a:lnTo>
                  <a:pt x="13305320" y="8593201"/>
                </a:lnTo>
                <a:lnTo>
                  <a:pt x="13305320" y="11022444"/>
                </a:lnTo>
                <a:lnTo>
                  <a:pt x="19755397" y="11022444"/>
                </a:lnTo>
                <a:lnTo>
                  <a:pt x="19755397" y="8593201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4852650" y="9064074"/>
            <a:ext cx="3966845" cy="10252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890"/>
              </a:lnSpc>
              <a:spcBef>
                <a:spcPts val="95"/>
              </a:spcBef>
            </a:pPr>
            <a:endParaRPr lang="pl-PL" sz="3300" b="1" spc="-5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ts val="3890"/>
              </a:lnSpc>
              <a:spcBef>
                <a:spcPts val="95"/>
              </a:spcBef>
            </a:pPr>
            <a:r>
              <a:rPr lang="pl-PL" sz="3300" b="1" spc="-5" dirty="0" smtClean="0">
                <a:solidFill>
                  <a:srgbClr val="FFFFFF"/>
                </a:solidFill>
                <a:latin typeface="Calibri"/>
                <a:cs typeface="Calibri"/>
              </a:rPr>
              <a:t>Marzanna Kędzierska</a:t>
            </a:r>
            <a:endParaRPr sz="2450" dirty="0">
              <a:latin typeface="Calibri-Light"/>
              <a:cs typeface="Calibri-Ligh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27102" y="9589451"/>
            <a:ext cx="3453765" cy="884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890"/>
              </a:lnSpc>
              <a:spcBef>
                <a:spcPts val="95"/>
              </a:spcBef>
            </a:pPr>
            <a:r>
              <a:rPr lang="pl-PL" sz="3300" dirty="0" smtClean="0">
                <a:latin typeface="Calibri"/>
                <a:cs typeface="Calibri"/>
              </a:rPr>
              <a:t>Lublin</a:t>
            </a:r>
            <a:endParaRPr sz="3300" dirty="0">
              <a:latin typeface="Calibri"/>
              <a:cs typeface="Calibri"/>
            </a:endParaRPr>
          </a:p>
          <a:p>
            <a:pPr marL="12700">
              <a:lnSpc>
                <a:spcPts val="2870"/>
              </a:lnSpc>
            </a:pPr>
            <a:r>
              <a:rPr lang="pl-PL" sz="2450" spc="-20" dirty="0" smtClean="0">
                <a:solidFill>
                  <a:srgbClr val="4C4C4C"/>
                </a:solidFill>
                <a:latin typeface="Calibri-Light"/>
                <a:cs typeface="Calibri-Light"/>
              </a:rPr>
              <a:t>30 wrzesień 2025 </a:t>
            </a:r>
            <a:r>
              <a:rPr lang="pl-PL" sz="2450" spc="-20" dirty="0">
                <a:solidFill>
                  <a:srgbClr val="4C4C4C"/>
                </a:solidFill>
                <a:latin typeface="Calibri-Light"/>
                <a:cs typeface="Calibri-Light"/>
              </a:rPr>
              <a:t>r.</a:t>
            </a:r>
            <a:endParaRPr sz="2450" dirty="0">
              <a:latin typeface="Calibri-Light"/>
              <a:cs typeface="Calibri-Light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4227101" y="4783425"/>
            <a:ext cx="13902149" cy="2722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8800" dirty="0" smtClean="0"/>
              <a:t>ABC normatywów kancelaryjno-archiwalnych</a:t>
            </a:r>
            <a:endParaRPr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850" y="1082675"/>
            <a:ext cx="13504135" cy="615553"/>
          </a:xfrm>
        </p:spPr>
        <p:txBody>
          <a:bodyPr/>
          <a:lstStyle/>
          <a:p>
            <a:r>
              <a:rPr lang="pl-PL" sz="4000" b="1" dirty="0"/>
              <a:t>Jednolity rzeczowy wykaz akt</a:t>
            </a:r>
          </a:p>
        </p:txBody>
      </p:sp>
      <p:sp>
        <p:nvSpPr>
          <p:cNvPr id="3" name="Prostokąt 2"/>
          <p:cNvSpPr/>
          <p:nvPr/>
        </p:nvSpPr>
        <p:spPr>
          <a:xfrm>
            <a:off x="1365250" y="2759075"/>
            <a:ext cx="17390335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Konstrukcja wykazu:</a:t>
            </a:r>
          </a:p>
          <a:p>
            <a:endParaRPr lang="pl-PL" sz="4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Wykaz akt jest konstruowany z zestawu klas w kolejnych rzędach podziału dziesiętnego. Każdy rząd podziału składa się z co najmniej dwóch, a maksymalnie z dziesięciu klas.</a:t>
            </a:r>
          </a:p>
          <a:p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Ww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. podział jest prowadzony aż do utworzenia klasy końcowej, w ramach której rejestruje się sprawy albo grupuje się dokumentację bez wymogu jej rejestracji.</a:t>
            </a:r>
          </a:p>
          <a:p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Klasy końcowe oznacza się symbolem określającym kategorię archiwalną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Klasa składa się z symbolu klasyfikacyjnego oraz hasła klasyfikacyjnego. Hasło klasyfikacyjne może zostać uszczegółowione przez określenie typu dokumentacji przyporządkowanej do tej klasy.</a:t>
            </a:r>
          </a:p>
        </p:txBody>
      </p:sp>
    </p:spTree>
    <p:extLst>
      <p:ext uri="{BB962C8B-B14F-4D97-AF65-F5344CB8AC3E}">
        <p14:creationId xmlns:p14="http://schemas.microsoft.com/office/powerpoint/2010/main" val="238101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918370"/>
            <a:ext cx="13504135" cy="615553"/>
          </a:xfrm>
        </p:spPr>
        <p:txBody>
          <a:bodyPr/>
          <a:lstStyle/>
          <a:p>
            <a:r>
              <a:rPr lang="pl-PL" sz="4000" b="1" dirty="0"/>
              <a:t>Jednolity rzeczowy wykaz akt</a:t>
            </a:r>
          </a:p>
        </p:txBody>
      </p:sp>
      <p:sp>
        <p:nvSpPr>
          <p:cNvPr id="3" name="Prostokąt 2"/>
          <p:cNvSpPr/>
          <p:nvPr/>
        </p:nvSpPr>
        <p:spPr>
          <a:xfrm>
            <a:off x="1348514" y="2911476"/>
            <a:ext cx="17390335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Symbol klasyfikacyjny w systemie dziesiętnym jest konstruowany z zestawu cyfr arabskich zapisanych w następujący sposób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pierwszego rzędu jako symbol jednocyfrowy od cyfry „0” do „9”;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drugiego rzędu jako symbol dwucyfrowy wyrażony zbiorem cyfr od „00” do „99”;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trzeciego rzędu jako symbol trzycyfrowy wyrażony zbiorem cyfr od „000” do „999”;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czwartego rzędu jako symbol czterocyfrowy wyrażony zbiorem cyfr od „0000” do „9999”;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piątego rzędu jako symbol pięciocyfrowy wyrażony zbiorem cyfr od „00000” do „99999”;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szóstego rzędu jako symbol sześciocyfrowy wyrażony zbiorem cyfr od „000000” do „999999”;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siódmego rzędu jako symbol siedmiocyfrowy wyrażony zbiorem cyfr od „0000000” do „9999999”;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ósmego rzędu jako symbol ośmiocyfrowy wyrażony zbiorem cyfr od „00000000” do „99999999”;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dziewiątego rzędu jako symbol dziewięciocyfrowy wyrażony zbiorem cyfr od „000000000” do „999999999”;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dla klas dziesiątego rzędu jako symbol dziesięciocyfrowy wyrażony zbiorem cyfr od „0000000000” do „9999999999”.</a:t>
            </a:r>
          </a:p>
        </p:txBody>
      </p:sp>
    </p:spTree>
    <p:extLst>
      <p:ext uri="{BB962C8B-B14F-4D97-AF65-F5344CB8AC3E}">
        <p14:creationId xmlns:p14="http://schemas.microsoft.com/office/powerpoint/2010/main" val="261698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/>
              <a:t>Jednolity rzeczowy wykaz akt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48515" y="2415677"/>
            <a:ext cx="17407069" cy="837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Budowa wykazu akt jest </a:t>
            </a:r>
            <a:r>
              <a:rPr kumimoji="0" lang="pl-PL" altLang="pl-PL" sz="4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niezależna</a:t>
            </a: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 od struktury organizacyjnej i od podziału kompetencji wewnątrz organu lub jednostki organizacyjnej.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Każda klasa powinna być </a:t>
            </a:r>
            <a:r>
              <a:rPr kumimoji="0" lang="pl-PL" altLang="pl-PL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rzeczowo powiązana</a:t>
            </a: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z klasą wyższego i niższego rzędu, a klasa niższego rzędu zawsze </a:t>
            </a:r>
            <a:r>
              <a:rPr kumimoji="0" lang="pl-PL" altLang="pl-PL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powinna wynikać </a:t>
            </a: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z klasy wyższego rzędu.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endParaRPr kumimoji="0" lang="pl-PL" altLang="pl-PL" sz="40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W wykazie akt: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pierwsze cztery klasy pierwszego rzędu dotyczą klasyfikowania i kwalifikowania dokumentacji związanej z zarządzaniem, sprawami kadrowymi, administrowaniem środkami rzeczowymi oraz finansami;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4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</a:rPr>
              <a:t>piąta i następne klasy pierwszego rzędu dotyczą klasyfikowania i kwalifikowania dokumentacji związanej z zagadnieniami merytorycznymi, do których realizacji organ lub jednostka organizacyjna zostały utworzone.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321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/>
              <a:t>Jednolity rzeczowy wykaz akt</a:t>
            </a:r>
          </a:p>
        </p:txBody>
      </p:sp>
      <p:sp>
        <p:nvSpPr>
          <p:cNvPr id="10" name="Symbol zastępczy tekstu 9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8710077"/>
          </a:xfrm>
        </p:spPr>
        <p:txBody>
          <a:bodyPr/>
          <a:lstStyle/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Schemat klas pierwszego i drugiego rzędu podziału dla klas oznaczonych symbolami klasyfikacyjnymi od „0” do „3” wraz ze wzorem budowy wykazu akt określa </a:t>
            </a:r>
            <a:r>
              <a:rPr lang="pl-PL" sz="3200" b="1" dirty="0">
                <a:solidFill>
                  <a:schemeClr val="bg1">
                    <a:lumMod val="50000"/>
                  </a:schemeClr>
                </a:solidFill>
              </a:rPr>
              <a:t>załącznik nr 2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 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do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Rozporządzenia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Ministra Kultury i Dziedzictwa Narodowego z dnia 20 października 2015 r. w sprawie klasyfikowania i kwalifikowania dokumentacji, przekazywania materiałów archiwalnych do archiwów państwowych i 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brakowania dokumentacji (Dz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. U. 2019, poz. 246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  <a:p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W szczególnie uzasadnionych przypadkach, gdy wynika to ze stosowanego sposobu budowy wykazu akt, dopuszcza się inny układ klas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</a:rPr>
              <a:t>Kwalifikator dokumentacji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 tworzy się dla określonego rodzaju dokumentacji, w szczególności technicznej, geologicznej, geodezyjnej lub kartograficznej. Na kwalifikator dokumentacji składa się zestaw typów dokumentacji lub jej wykaz przedmiotowy, oznaczonych kategorią archiwalną, który odnosi się do co najmniej jednej klasy z wykazu akt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</a:rPr>
              <a:t>Wzór budowy kwalifikatora dokumentacji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 stanowi załącznik nr 3 do ww. Rozporządzenia Ministra Kultury i Dziedzictwa Narodowego z dnia 20 października 2015 r.</a:t>
            </a:r>
          </a:p>
          <a:p>
            <a:endParaRPr lang="pl-PL" sz="3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870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615553"/>
          </a:xfrm>
        </p:spPr>
        <p:txBody>
          <a:bodyPr/>
          <a:lstStyle/>
          <a:p>
            <a:r>
              <a:rPr lang="pl-PL" sz="4000" b="1" dirty="0"/>
              <a:t>Jednolity rzeczowy wykaz akt</a:t>
            </a:r>
            <a:endParaRPr lang="pl-PL" sz="40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759870"/>
              </p:ext>
            </p:extLst>
          </p:nvPr>
        </p:nvGraphicFramePr>
        <p:xfrm>
          <a:off x="1348515" y="3456659"/>
          <a:ext cx="16704535" cy="76844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40573"/>
                <a:gridCol w="1010162"/>
                <a:gridCol w="14853800"/>
              </a:tblGrid>
              <a:tr h="47711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l-PL" sz="24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ZARZĄDZANIE</a:t>
                      </a:r>
                      <a:endParaRPr lang="pl-PL" sz="24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Gremia kolegialne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Organizacja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Zbiory aktów normatywnych, legislacja i obsługa prawna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Strategie, programy, planowanie, sprawozdawczość i analizy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Informatyzacja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Skargi, wnioski, petycje, postulaty, inicjatywy i interpelacje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Reprezentacja i promowanie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Współdziałanie z innymi podmiotami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979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Programy i projekty współfinansowane ze środków zewnętrznych, w tym Unii Europejskiej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Kontrole i audyt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24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SPRAWY KADROWE</a:t>
                      </a:r>
                      <a:endParaRPr lang="pl-PL" sz="24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7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Regulacje i wyjaśnienia dotyczące zagadnień z zakresu spraw kadrowych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979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l-PL" sz="24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Nawiązywanie, przebieg i rozwiązywanie stosunku pracy oraz innych form zatrudnienia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13250" y="2594888"/>
            <a:ext cx="108204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l-PL" sz="3200" b="1" dirty="0"/>
              <a:t>SPIS </a:t>
            </a:r>
            <a:r>
              <a:rPr lang="pl-PL" sz="3200" b="1" dirty="0" smtClean="0"/>
              <a:t>KLAS </a:t>
            </a:r>
            <a:r>
              <a:rPr lang="pl-PL" sz="3200" b="1" dirty="0"/>
              <a:t>PIERWSZEGO I DRUGIEGO RZĘDU</a:t>
            </a:r>
            <a:endParaRPr lang="pl-PL" sz="3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7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4822" y="1218413"/>
            <a:ext cx="17407069" cy="615553"/>
          </a:xfrm>
        </p:spPr>
        <p:txBody>
          <a:bodyPr/>
          <a:lstStyle/>
          <a:p>
            <a:r>
              <a:rPr lang="pl-PL" sz="4000" b="1" dirty="0"/>
              <a:t>Jednolity rzeczowy wykaz akt</a:t>
            </a:r>
            <a:endParaRPr lang="pl-PL" sz="40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102123"/>
              </p:ext>
            </p:extLst>
          </p:nvPr>
        </p:nvGraphicFramePr>
        <p:xfrm>
          <a:off x="1348515" y="2864429"/>
          <a:ext cx="17407071" cy="7071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970"/>
                <a:gridCol w="679017"/>
                <a:gridCol w="1538995"/>
                <a:gridCol w="1507450"/>
                <a:gridCol w="5596493"/>
                <a:gridCol w="2832810"/>
                <a:gridCol w="4817336"/>
              </a:tblGrid>
              <a:tr h="93420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Symbole klasyfikacyjne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Hasło klasyfikacyjne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Oznaczenie kategorii archiwalnej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Uszczegółowienie hasła klasyfikacyjnego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3901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39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625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ZARZĄDZANIE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623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Gremia kolegialne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Rada</a:t>
                      </a:r>
                      <a:r>
                        <a:rPr lang="pl-PL" sz="2400" kern="0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Nadzorcza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protokoły, porządki obrad wraz z dokumentacją z</a:t>
                      </a:r>
                    </a:p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posiedzeń, dokumentacja z postępowań</a:t>
                      </a:r>
                    </a:p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kwalifikacyjnych, raporty, protokoły zdawczoodbiorcze, oświadczenia członków władz;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983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100" dirty="0" smtClean="0">
                          <a:effectLst/>
                          <a:latin typeface="Arial" panose="020B0604020202020204" pitchFamily="34" charset="0"/>
                          <a:ea typeface="Aptos"/>
                          <a:cs typeface="Arial" panose="020B0604020202020204" pitchFamily="34" charset="0"/>
                        </a:rPr>
                        <a:t>Zarząd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protokoły, rejestr spraw wraz</a:t>
                      </a:r>
                    </a:p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 dokumentacją kierowaną</a:t>
                      </a:r>
                    </a:p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 posiedzenia Zarządu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688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002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Walne</a:t>
                      </a:r>
                      <a:r>
                        <a:rPr lang="pl-PL" sz="2400" kern="0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Zgromadzenie członków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pl-PL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akty powołania, regulaminy,</a:t>
                      </a:r>
                    </a:p>
                    <a:p>
                      <a:r>
                        <a:rPr lang="pl-PL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dokumentacja z posiedzeń;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688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l-PL" sz="2400" kern="10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100" dirty="0" smtClean="0">
                          <a:effectLst/>
                          <a:latin typeface="Arial" panose="020B0604020202020204" pitchFamily="34" charset="0"/>
                          <a:ea typeface="Aptos"/>
                          <a:cs typeface="Arial" panose="020B0604020202020204" pitchFamily="34" charset="0"/>
                        </a:rPr>
                        <a:t>003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Własne komisje i zespoły (stałe i doraźne)</a:t>
                      </a:r>
                      <a:endParaRPr lang="pl-PL" sz="28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400" kern="100" dirty="0" smtClean="0">
                          <a:effectLst/>
                          <a:latin typeface="Arial" panose="020B0604020202020204" pitchFamily="34" charset="0"/>
                          <a:ea typeface="Aptos"/>
                          <a:cs typeface="Arial" panose="020B0604020202020204" pitchFamily="34" charset="0"/>
                        </a:rPr>
                        <a:t>A</a:t>
                      </a:r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endParaRPr lang="pl-PL" sz="2400" kern="100" dirty="0">
                        <a:effectLst/>
                        <a:latin typeface="Arial" panose="020B0604020202020204" pitchFamily="34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44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615553"/>
          </a:xfrm>
        </p:spPr>
        <p:txBody>
          <a:bodyPr/>
          <a:lstStyle/>
          <a:p>
            <a:r>
              <a:rPr lang="pl-PL" sz="4000" b="1" dirty="0"/>
              <a:t>Jednolity rzeczowy wykaz akt</a:t>
            </a:r>
            <a:endParaRPr lang="pl-PL" sz="40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7402875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22297"/>
              </p:ext>
            </p:extLst>
          </p:nvPr>
        </p:nvGraphicFramePr>
        <p:xfrm>
          <a:off x="1348515" y="2899999"/>
          <a:ext cx="17407071" cy="8327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970"/>
                <a:gridCol w="679017"/>
                <a:gridCol w="1538995"/>
                <a:gridCol w="1507450"/>
                <a:gridCol w="5596493"/>
                <a:gridCol w="3353580"/>
                <a:gridCol w="4296566"/>
              </a:tblGrid>
              <a:tr h="7040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>
                          <a:effectLst/>
                        </a:rPr>
                        <a:t> 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Kontrole i audyt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planowanie i sprawozdawczość klasyfikuje się przy klasie 03 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20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090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Regulacje i wyjaśnienia dotyczące zagadnień z zakresu kontroli, audytu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BE5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7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091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Kontrole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9389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0910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Kontrole zewnętrzne we własnej jednostce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A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9389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0911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Kontrole wewnętrzne we własnej jednostce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A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>
                          <a:effectLst/>
                        </a:rPr>
                        <a:t>szacowanie i analizowanie ryzyka dla realizacji zadań 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7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0912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Książka kontroli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A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20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0913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Udział przedstawicieli jednostki w kontrolach przeprowadzanych przez inne podmioty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BE5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65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092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 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>
                          <a:effectLst/>
                        </a:rPr>
                        <a:t>Audyt</a:t>
                      </a:r>
                      <a:endParaRPr lang="pl-PL" sz="28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 smtClean="0">
                          <a:effectLst/>
                        </a:rPr>
                        <a:t>A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2800" kern="0" dirty="0">
                          <a:effectLst/>
                        </a:rPr>
                        <a:t>dokumentacja zadania audytowego, w tym: dokumenty robocze</a:t>
                      </a:r>
                      <a:endParaRPr lang="pl-PL" sz="28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1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351735" cy="1231106"/>
          </a:xfrm>
        </p:spPr>
        <p:txBody>
          <a:bodyPr/>
          <a:lstStyle/>
          <a:p>
            <a:r>
              <a:rPr lang="pl-PL" sz="4000" b="1" dirty="0"/>
              <a:t>Instrukcja w sprawie organizacji i zakresie działania archiwum zakładowego</a:t>
            </a:r>
            <a:endParaRPr lang="pl-PL" sz="4000" dirty="0"/>
          </a:p>
        </p:txBody>
      </p:sp>
      <p:sp>
        <p:nvSpPr>
          <p:cNvPr id="7" name="Prostokąt 6"/>
          <p:cNvSpPr/>
          <p:nvPr/>
        </p:nvSpPr>
        <p:spPr>
          <a:xfrm>
            <a:off x="1348515" y="2899998"/>
            <a:ext cx="17407069" cy="8409351"/>
          </a:xfrm>
          <a:prstGeom prst="rect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606675"/>
            <a:ext cx="17314135" cy="8702675"/>
          </a:xfrm>
        </p:spPr>
        <p:txBody>
          <a:bodyPr/>
          <a:lstStyle/>
          <a:p>
            <a:pPr lvl="8"/>
            <a:r>
              <a:rPr lang="pl-PL" dirty="0" smtClean="0"/>
              <a:t>						</a:t>
            </a:r>
          </a:p>
          <a:p>
            <a:pPr lvl="8" algn="r"/>
            <a:r>
              <a:rPr lang="pl-PL" dirty="0"/>
              <a:t>	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Załącznik Nr 3 do Zarządzenia nr ..</a:t>
            </a:r>
          </a:p>
          <a:p>
            <a:pPr lvl="8" algn="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				Dyrektora Urzędu Spraw Ważnych </a:t>
            </a:r>
          </a:p>
          <a:p>
            <a:pPr lvl="8" algn="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		w Lublinie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 dnia ….</a:t>
            </a:r>
          </a:p>
          <a:p>
            <a:pPr lvl="8" algn="r"/>
            <a:r>
              <a:rPr lang="pl-PL" dirty="0" smtClean="0"/>
              <a:t> </a:t>
            </a:r>
          </a:p>
          <a:p>
            <a:r>
              <a:rPr lang="pl-PL" b="1" dirty="0"/>
              <a:t> </a:t>
            </a:r>
          </a:p>
          <a:p>
            <a:r>
              <a:rPr lang="pl-PL" b="1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pl-PL" sz="5400" b="1" dirty="0">
                <a:latin typeface="Arial" panose="020B0604020202020204" pitchFamily="34" charset="0"/>
                <a:cs typeface="Arial" panose="020B0604020202020204" pitchFamily="34" charset="0"/>
              </a:rPr>
              <a:t>INSTRUKCJA W SPRAWIE ORGANIZACJI I ZAKRESU </a:t>
            </a:r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DZIAŁANIA</a:t>
            </a: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ARCHIWUM ZAKŁADOWEGO</a:t>
            </a: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Urzędu Spraw Ważnych w Lublinie</a:t>
            </a:r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665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235075"/>
            <a:ext cx="13351735" cy="1231106"/>
          </a:xfrm>
        </p:spPr>
        <p:txBody>
          <a:bodyPr/>
          <a:lstStyle/>
          <a:p>
            <a:r>
              <a:rPr lang="pl-PL" sz="4000" b="1" dirty="0"/>
              <a:t>Instrukcja w sprawie organizacji i zakresie działania archiwum </a:t>
            </a:r>
            <a:r>
              <a:rPr lang="pl-PL" sz="4000" b="1" dirty="0" smtClean="0"/>
              <a:t>zakładowego</a:t>
            </a:r>
            <a:endParaRPr lang="pl-PL" sz="4000" b="1" dirty="0">
              <a:effectLst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7879080"/>
          </a:xfrm>
        </p:spPr>
        <p:txBody>
          <a:bodyPr/>
          <a:lstStyle/>
          <a:p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Instrukcja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w sprawie organizacji i zakresie działania archiwum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zakładowego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reguluje postępowanie w archiwum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zakładowym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z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wszelką dokumentacją spraw zakończonych, niezależnie od techniki jej wytworzenia, postaci fizycznej oraz informacji w niej zawartych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, chyba że przepisy szczególne stanowią inaczej. Określa organizację, zadania i zakres działania archiwum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zakładowego danej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jednostki organizacyjnej oraz reguluje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endParaRPr lang="pl-PL" sz="4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Tryb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przejmowania dokumentacji z komórek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organizacyjnych,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Sposób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ich przechowywania, ewidencjonowania i zabezpieczania w archiwum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Zasady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udostępniania/wypożyczania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akt,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Wymagania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dotyczące lokalu archiwum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40728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504135" cy="1231106"/>
          </a:xfrm>
        </p:spPr>
        <p:txBody>
          <a:bodyPr/>
          <a:lstStyle/>
          <a:p>
            <a:r>
              <a:rPr lang="pl-PL" sz="4000" b="1" dirty="0"/>
              <a:t>Instrukcja w sprawie organizacji i zakresie działania archiwum zakładowego</a:t>
            </a:r>
            <a:endParaRPr lang="pl-PL" sz="40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8032968"/>
          </a:xfrm>
        </p:spPr>
        <p:txBody>
          <a:bodyPr/>
          <a:lstStyle/>
          <a:p>
            <a:r>
              <a:rPr lang="pl-PL" sz="3600" b="1" dirty="0">
                <a:solidFill>
                  <a:schemeClr val="bg1">
                    <a:lumMod val="50000"/>
                  </a:schemeClr>
                </a:solidFill>
              </a:rPr>
              <a:t>Zakres przedmiotowy instrukcji archiwalnej: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Organizacja i zakres działania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Personel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Lokal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i wyposażenie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Przejmowanie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dokumentacji z komórek organizacyjnych do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Przechowywanie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i ewidencja dokumentacji w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zakładowym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Przeprowadzanie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skontrum dokumentacji w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zakładowym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Udostępnianie dokumentacji w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zakładowym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Wycofywanie dokumentacji ze stanu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Brakowanie dokumentacji niearchiwalnej w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zakładowym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Przekazywanie materiałów archiwalnych do archiwum państwowego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Kontrolę archiwum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zakładowego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Postępowanie z aktami w przypadku reorganizacji lub likwidacji jednostki lub komórki organizacyjnej.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888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98883" y="10522545"/>
            <a:ext cx="120014" cy="285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650" b="1" spc="-5" dirty="0">
                <a:solidFill>
                  <a:srgbClr val="FFFFFF"/>
                </a:solidFill>
                <a:latin typeface="Open Sans"/>
                <a:cs typeface="Open Sans"/>
              </a:rPr>
              <a:t>2</a:t>
            </a:r>
            <a:endParaRPr sz="1650">
              <a:latin typeface="Open Sans"/>
              <a:cs typeface="Open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7650" y="1002720"/>
            <a:ext cx="13335000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66875" algn="l"/>
              </a:tabLst>
            </a:pPr>
            <a:r>
              <a:rPr lang="pl-PL" sz="4000" b="1" dirty="0" smtClean="0"/>
              <a:t>Podstawy prawne</a:t>
            </a:r>
            <a:endParaRPr sz="4000" spc="-10" dirty="0"/>
          </a:p>
        </p:txBody>
      </p:sp>
      <p:sp>
        <p:nvSpPr>
          <p:cNvPr id="4" name="object 4"/>
          <p:cNvSpPr/>
          <p:nvPr/>
        </p:nvSpPr>
        <p:spPr>
          <a:xfrm>
            <a:off x="1361215" y="2546939"/>
            <a:ext cx="17381855" cy="31750"/>
          </a:xfrm>
          <a:custGeom>
            <a:avLst/>
            <a:gdLst/>
            <a:ahLst/>
            <a:cxnLst/>
            <a:rect l="l" t="t" r="r" b="b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428182" y="356010"/>
            <a:ext cx="314960" cy="311150"/>
          </a:xfrm>
          <a:custGeom>
            <a:avLst/>
            <a:gdLst/>
            <a:ahLst/>
            <a:cxnLst/>
            <a:rect l="l" t="t" r="r" b="b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445202" y="865785"/>
            <a:ext cx="157480" cy="155575"/>
          </a:xfrm>
          <a:custGeom>
            <a:avLst/>
            <a:gdLst/>
            <a:ahLst/>
            <a:cxnLst/>
            <a:rect l="l" t="t" r="r" b="b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C6202D0E-FC93-BE42-A1D8-18B082962D22}"/>
              </a:ext>
            </a:extLst>
          </p:cNvPr>
          <p:cNvSpPr txBox="1"/>
          <p:nvPr/>
        </p:nvSpPr>
        <p:spPr>
          <a:xfrm>
            <a:off x="18361462" y="10479126"/>
            <a:ext cx="381635" cy="312265"/>
          </a:xfrm>
          <a:prstGeom prst="rect">
            <a:avLst/>
          </a:prstGeom>
          <a:solidFill>
            <a:srgbClr val="E21017"/>
          </a:solidFill>
        </p:spPr>
        <p:txBody>
          <a:bodyPr vert="horz" wrap="square" lIns="0" tIns="57785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455"/>
              </a:spcBef>
            </a:pPr>
            <a:r>
              <a:rPr lang="pl-PL" sz="1650" b="1" spc="-5" dirty="0">
                <a:solidFill>
                  <a:srgbClr val="FFFFFF"/>
                </a:solidFill>
                <a:latin typeface="Open Sans"/>
                <a:cs typeface="Open Sans"/>
              </a:rPr>
              <a:t>2</a:t>
            </a:r>
            <a:endParaRPr sz="1650" dirty="0">
              <a:latin typeface="Open Sans"/>
              <a:cs typeface="Open Sans"/>
            </a:endParaRP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4E414205-62EB-4D83-B871-2EFF99849714}"/>
              </a:ext>
            </a:extLst>
          </p:cNvPr>
          <p:cNvSpPr/>
          <p:nvPr/>
        </p:nvSpPr>
        <p:spPr>
          <a:xfrm>
            <a:off x="755650" y="10791391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3"/>
          </p:nvPr>
        </p:nvSpPr>
        <p:spPr>
          <a:xfrm>
            <a:off x="1517650" y="2987675"/>
            <a:ext cx="17225420" cy="1785104"/>
          </a:xfrm>
        </p:spPr>
        <p:txBody>
          <a:bodyPr/>
          <a:lstStyle/>
          <a:p>
            <a:r>
              <a:rPr lang="pl-PL" sz="4000" dirty="0" smtClean="0">
                <a:latin typeface="+mj-lt"/>
                <a:cs typeface="Times New Roman" panose="02020603050405020304" pitchFamily="18" charset="0"/>
              </a:rPr>
              <a:t>Ustawa z dnia 14 lipca 1983 r. o narodowym zasobie archiwalnym i archiwach Art. 6 (Dz</a:t>
            </a:r>
            <a:r>
              <a:rPr lang="pl-PL" sz="4000" dirty="0">
                <a:latin typeface="+mj-lt"/>
                <a:cs typeface="Times New Roman" panose="02020603050405020304" pitchFamily="18" charset="0"/>
              </a:rPr>
              <a:t>. U. z 2020 r. poz. 164</a:t>
            </a:r>
            <a:r>
              <a:rPr lang="pl-PL" sz="4000" dirty="0" smtClean="0">
                <a:latin typeface="+mj-lt"/>
                <a:cs typeface="Times New Roman" panose="02020603050405020304" pitchFamily="18" charset="0"/>
              </a:rPr>
              <a:t>)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1439919" y="5292318"/>
            <a:ext cx="1717897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Organy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państwowe oraz państwowe jednostki organizacyjne, organy jednostek samorządu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terytorialnego oraz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samorządowe jednostki organizacyjne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obowiązane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są zapewnić odpowiednią ewidencję, przechowywanie oraz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ochronę przed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uszkodzeniem, zniszczeniem bądź utratą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:</a:t>
            </a:r>
            <a:endParaRPr lang="pl-PL" sz="4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powstającej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 nich dokumentacji, w sposób odzwierciedlający przebieg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załatwiania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i rozstrzygania spraw;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nadsyłanej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i składanej do nich dokumentacji, w sposób, o którym mowa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powyżej</a:t>
            </a:r>
          </a:p>
          <a:p>
            <a:pPr>
              <a:lnSpc>
                <a:spcPct val="150000"/>
              </a:lnSpc>
            </a:pPr>
            <a:endParaRPr lang="pl-PL" dirty="0">
              <a:latin typeface="TimesNewRoman"/>
            </a:endParaRPr>
          </a:p>
          <a:p>
            <a:endParaRPr lang="pl-PL" dirty="0">
              <a:latin typeface="TimesNewRoman"/>
            </a:endParaRPr>
          </a:p>
          <a:p>
            <a:endParaRPr lang="pl-PL" dirty="0">
              <a:latin typeface="TimesNew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351735" cy="1191869"/>
          </a:xfrm>
        </p:spPr>
        <p:txBody>
          <a:bodyPr/>
          <a:lstStyle/>
          <a:p>
            <a:r>
              <a:rPr lang="pl-PL" sz="3200" b="1" dirty="0"/>
              <a:t>Uzgadnianie przepisów kancelaryjnych i archiwalnych w porozumieniu z dyrektorem Archiwum Państwowego w Lublinie</a:t>
            </a:r>
            <a:r>
              <a:rPr lang="pl-PL" sz="3600" b="1" dirty="0"/>
              <a:t/>
            </a:r>
            <a:br>
              <a:rPr lang="pl-PL" sz="3600" b="1" dirty="0"/>
            </a:br>
            <a:endParaRPr lang="pl-PL" sz="3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41450" y="3216275"/>
            <a:ext cx="17407069" cy="8002191"/>
          </a:xfrm>
        </p:spPr>
        <p:txBody>
          <a:bodyPr/>
          <a:lstStyle/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Jednostka przesyła do Archiwum Państwowego w Lublinie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projekt przepisów kancelaryjnych i archiwalnych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lub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projekt zmian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do uzgodnionych wcześniej normatywów. </a:t>
            </a:r>
            <a:endParaRPr lang="pl-PL" sz="4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Projekt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należy przesłać w wersji elektronicznej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z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możliwością dodawania komentarzy na adres </a:t>
            </a:r>
            <a:r>
              <a:rPr lang="pl-PL" sz="4000" b="1" dirty="0"/>
              <a:t>kancelaria@lublin.ap.gov.pl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lub na skrzynkę podawczą na platformie </a:t>
            </a:r>
            <a:r>
              <a:rPr lang="pl-PL" sz="4000" b="1" dirty="0" err="1"/>
              <a:t>ePUAP</a:t>
            </a:r>
            <a:r>
              <a:rPr lang="pl-PL" sz="4000" b="1" dirty="0"/>
              <a:t>: /</a:t>
            </a:r>
            <a:r>
              <a:rPr lang="pl-PL" sz="4000" b="1" dirty="0" smtClean="0"/>
              <a:t>99c15axgvq/</a:t>
            </a:r>
            <a:r>
              <a:rPr lang="pl-PL" sz="4000" b="1" dirty="0" err="1" smtClean="0"/>
              <a:t>SkrytkaESP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bądź przez </a:t>
            </a:r>
            <a:r>
              <a:rPr lang="pl-PL" sz="4000" b="1" dirty="0" smtClean="0"/>
              <a:t>e-Doręczenia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endParaRPr lang="pl-PL" sz="4000" dirty="0" smtClean="0"/>
          </a:p>
          <a:p>
            <a:r>
              <a:rPr lang="pl-PL" sz="4000" b="1" dirty="0" smtClean="0">
                <a:solidFill>
                  <a:srgbClr val="FF0000"/>
                </a:solidFill>
              </a:rPr>
              <a:t>WAŻNE !</a:t>
            </a:r>
          </a:p>
          <a:p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Do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korespondencji należy dołączyć pismo przewodnie podpisane </a:t>
            </a:r>
            <a:r>
              <a:rPr lang="pl-PL" sz="4000" b="1" dirty="0" smtClean="0">
                <a:solidFill>
                  <a:srgbClr val="FF0000"/>
                </a:solidFill>
              </a:rPr>
              <a:t>podpisem </a:t>
            </a:r>
            <a:r>
              <a:rPr lang="pl-PL" sz="4000" b="1" dirty="0">
                <a:solidFill>
                  <a:srgbClr val="FF0000"/>
                </a:solidFill>
              </a:rPr>
              <a:t>elektronicznym uwzględniającym imię, nazwisko i stopień służbowy kierownika jednostki organizacyjnej, który wywołuje skutek prawny równoważny z dokumentem opatrzonym podpisem własnoręcznym</a:t>
            </a:r>
            <a:r>
              <a:rPr lang="pl-PL" sz="40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348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123135" cy="1115669"/>
          </a:xfrm>
        </p:spPr>
        <p:txBody>
          <a:bodyPr/>
          <a:lstStyle/>
          <a:p>
            <a:r>
              <a:rPr lang="pl-PL" sz="3200" b="1" dirty="0"/>
              <a:t>Uzgadnianie przepisów kancelaryjnych i archiwalnych w porozumieniu z dyrektorem Archiwum Państwowego w Lublinie</a:t>
            </a:r>
            <a:endParaRPr lang="pl-PL" sz="32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682875"/>
            <a:ext cx="17390335" cy="8626475"/>
          </a:xfrm>
        </p:spPr>
        <p:txBody>
          <a:bodyPr/>
          <a:lstStyle/>
          <a:p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Opracowując projekty przepisów należy się oprzeć na wzorach dostępnych na stronie Naczelnej Dyrekcji Archiwów Państwowych: </a:t>
            </a:r>
            <a:r>
              <a:rPr lang="pl-PL" sz="3600" b="1" dirty="0" smtClean="0">
                <a:solidFill>
                  <a:srgbClr val="FF0000"/>
                </a:solidFill>
              </a:rPr>
              <a:t>archiwa.gov.pl</a:t>
            </a:r>
          </a:p>
          <a:p>
            <a:endParaRPr lang="pl-PL" sz="3600" b="1" dirty="0">
              <a:solidFill>
                <a:srgbClr val="FF0000"/>
              </a:solidFill>
            </a:endParaRPr>
          </a:p>
          <a:p>
            <a:r>
              <a:rPr lang="pl-PL" sz="3600" b="1" dirty="0" smtClean="0">
                <a:solidFill>
                  <a:schemeClr val="bg1">
                    <a:lumMod val="50000"/>
                  </a:schemeClr>
                </a:solidFill>
              </a:rPr>
              <a:t>Po </a:t>
            </a:r>
            <a:r>
              <a:rPr lang="pl-PL" sz="3600" b="1" dirty="0">
                <a:solidFill>
                  <a:schemeClr val="bg1">
                    <a:lumMod val="50000"/>
                  </a:schemeClr>
                </a:solidFill>
              </a:rPr>
              <a:t>zaakceptowaniu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projektu normatywów Archiwum zwraca się do kierownika jednostki z prośbą o przesłanie </a:t>
            </a:r>
            <a:r>
              <a:rPr lang="pl-PL" sz="3600" b="1" dirty="0"/>
              <a:t>w formie papierowej w dwóch egzemplarzach ostatecznej wersji przepisów oraz podpisanego przez kierownika jednostki organizacyjnej zarządzenia wprowadzającego normatywy lub zmiany do nich</a:t>
            </a:r>
            <a:r>
              <a:rPr lang="pl-PL" sz="3600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W zarządzeniu wprowadzającym normatywy należy wskazać </a:t>
            </a:r>
            <a:r>
              <a:rPr lang="pl-PL" sz="3600" b="1" dirty="0"/>
              <a:t>aktualną datę jego wejścia w życie, która nie powinna być wcześniejsza od daty podpisania normatywów przez Dyrektora Archiwum</a:t>
            </a:r>
            <a:r>
              <a:rPr lang="pl-PL" sz="3600" b="1" dirty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 zaś w </a:t>
            </a:r>
            <a:r>
              <a:rPr lang="pl-PL" sz="3600" b="1" dirty="0"/>
              <a:t>ostatecznej wersji normatywów należy uzupełnić aktualne dane dotyczące numeru i daty zarządzenia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wprowadzającego normatywy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3200" dirty="0"/>
          </a:p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Po otrzymaniu pisma dyrektora Archiwum Państwowego w Lublinie  uzgadniającego przepisy kancelaryjne i archiwalne kierownik jednostki organizacyjnej na podstawie zarządzenia wprowadza je do stosowania.</a:t>
            </a:r>
          </a:p>
          <a:p>
            <a:endParaRPr lang="pl-PL" sz="3600" b="1" dirty="0">
              <a:solidFill>
                <a:srgbClr val="FF0000"/>
              </a:solidFill>
            </a:endParaRPr>
          </a:p>
          <a:p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55567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615553"/>
          </a:xfrm>
        </p:spPr>
        <p:txBody>
          <a:bodyPr/>
          <a:lstStyle/>
          <a:p>
            <a:r>
              <a:rPr lang="pl-PL" sz="4000" dirty="0" smtClean="0"/>
              <a:t>Kilka słów o estetyce…</a:t>
            </a:r>
            <a:endParaRPr lang="pl-PL" sz="40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393954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pl-PL" sz="4400" dirty="0" smtClean="0">
                <a:solidFill>
                  <a:schemeClr val="bg1">
                    <a:lumMod val="50000"/>
                  </a:schemeClr>
                </a:solidFill>
              </a:rPr>
              <a:t>trony tytułowe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>
                <a:solidFill>
                  <a:schemeClr val="bg1">
                    <a:lumMod val="50000"/>
                  </a:schemeClr>
                </a:solidFill>
              </a:rPr>
              <a:t>Jednolita czcionka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>
                <a:solidFill>
                  <a:schemeClr val="bg1">
                    <a:lumMod val="50000"/>
                  </a:schemeClr>
                </a:solidFill>
              </a:rPr>
              <a:t>Jednolite oznaczenia (punktacja, paragrafy, pogrubienia)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>
                <a:solidFill>
                  <a:schemeClr val="bg1">
                    <a:lumMod val="50000"/>
                  </a:schemeClr>
                </a:solidFill>
              </a:rPr>
              <a:t>Stylistyka, gramatyka, ortografia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>
                <a:solidFill>
                  <a:schemeClr val="bg1">
                    <a:lumMod val="50000"/>
                  </a:schemeClr>
                </a:solidFill>
              </a:rPr>
              <a:t>Załączniki graficzne (zgodność z treścią i w obydwu instrukcjach)</a:t>
            </a:r>
          </a:p>
          <a:p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43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98883" y="10522545"/>
            <a:ext cx="120014" cy="285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650" b="1" spc="-5" dirty="0">
                <a:solidFill>
                  <a:srgbClr val="FFFFFF"/>
                </a:solidFill>
                <a:latin typeface="Open Sans"/>
                <a:cs typeface="Open Sans"/>
              </a:rPr>
              <a:t>6</a:t>
            </a:r>
            <a:endParaRPr sz="1650">
              <a:latin typeface="Open Sans"/>
              <a:cs typeface="Open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637895" y="8879840"/>
            <a:ext cx="6450330" cy="2429510"/>
          </a:xfrm>
          <a:custGeom>
            <a:avLst/>
            <a:gdLst/>
            <a:ahLst/>
            <a:cxnLst/>
            <a:rect l="l" t="t" r="r" b="b"/>
            <a:pathLst>
              <a:path w="6450330" h="2429509">
                <a:moveTo>
                  <a:pt x="6450065" y="0"/>
                </a:moveTo>
                <a:lnTo>
                  <a:pt x="0" y="0"/>
                </a:lnTo>
                <a:lnTo>
                  <a:pt x="0" y="2429245"/>
                </a:lnTo>
                <a:lnTo>
                  <a:pt x="6450065" y="2429245"/>
                </a:lnTo>
                <a:lnTo>
                  <a:pt x="6450065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pPr marL="12700">
              <a:spcBef>
                <a:spcPts val="95"/>
              </a:spcBef>
            </a:pPr>
            <a:r>
              <a:rPr lang="pl-PL" sz="3200" b="1" spc="-5" dirty="0" smtClean="0">
                <a:solidFill>
                  <a:srgbClr val="FFFFFF"/>
                </a:solidFill>
                <a:cs typeface="Calibri"/>
              </a:rPr>
              <a:t>Marzanna Kędzierska</a:t>
            </a:r>
          </a:p>
          <a:p>
            <a:pPr marL="12700">
              <a:spcBef>
                <a:spcPts val="95"/>
              </a:spcBef>
            </a:pPr>
            <a:endParaRPr lang="pl-PL" sz="2000" b="1" spc="-5" dirty="0" smtClean="0">
              <a:solidFill>
                <a:srgbClr val="FFFFFF"/>
              </a:solidFill>
              <a:cs typeface="Calibri"/>
            </a:endParaRPr>
          </a:p>
          <a:p>
            <a:pPr marL="12700">
              <a:spcBef>
                <a:spcPts val="95"/>
              </a:spcBef>
            </a:pPr>
            <a:r>
              <a:rPr lang="pl-PL" sz="2400" b="1" spc="-5" dirty="0" smtClean="0">
                <a:solidFill>
                  <a:srgbClr val="FFFFFF"/>
                </a:solidFill>
                <a:cs typeface="Calibri"/>
              </a:rPr>
              <a:t>starszy archiwista</a:t>
            </a:r>
          </a:p>
          <a:p>
            <a:pPr marL="12700">
              <a:spcBef>
                <a:spcPts val="95"/>
              </a:spcBef>
            </a:pPr>
            <a:r>
              <a:rPr lang="pl-PL" sz="2400" b="1" spc="-5" dirty="0">
                <a:solidFill>
                  <a:srgbClr val="FFFFFF"/>
                </a:solidFill>
                <a:cs typeface="Calibri"/>
              </a:rPr>
              <a:t>O</a:t>
            </a:r>
            <a:r>
              <a:rPr lang="pl-PL" sz="2400" b="1" spc="-5" dirty="0" smtClean="0">
                <a:solidFill>
                  <a:srgbClr val="FFFFFF"/>
                </a:solidFill>
                <a:cs typeface="Calibri"/>
              </a:rPr>
              <a:t>ddział I kształtowania narodowego zasobu archiwalnego</a:t>
            </a:r>
          </a:p>
          <a:p>
            <a:pPr marL="12700">
              <a:spcBef>
                <a:spcPts val="95"/>
              </a:spcBef>
            </a:pPr>
            <a:r>
              <a:rPr lang="pl-PL" sz="2400" b="1" spc="-5" dirty="0" smtClean="0">
                <a:solidFill>
                  <a:srgbClr val="FFFFFF"/>
                </a:solidFill>
                <a:cs typeface="Calibri"/>
              </a:rPr>
              <a:t>marzanna.kedzierska@lublin.ap.gov.pl </a:t>
            </a:r>
          </a:p>
          <a:p>
            <a:pPr marL="12700">
              <a:lnSpc>
                <a:spcPts val="3890"/>
              </a:lnSpc>
              <a:spcBef>
                <a:spcPts val="95"/>
              </a:spcBef>
            </a:pPr>
            <a:endParaRPr lang="pl-PL" sz="1400" dirty="0">
              <a:latin typeface="Calibri-Light"/>
              <a:cs typeface="Calibri-Ligh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48515" y="1186206"/>
            <a:ext cx="5082540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66875" algn="l"/>
              </a:tabLst>
            </a:pPr>
            <a:endParaRPr sz="4000"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5523949" y="5013784"/>
            <a:ext cx="9057640" cy="1307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400" dirty="0">
                <a:solidFill>
                  <a:srgbClr val="71706F"/>
                </a:solidFill>
                <a:latin typeface="OpenSans-Light"/>
                <a:cs typeface="OpenSans-Light"/>
              </a:rPr>
              <a:t>Dziękuję za</a:t>
            </a:r>
            <a:r>
              <a:rPr sz="8400" spc="-85" dirty="0">
                <a:solidFill>
                  <a:srgbClr val="71706F"/>
                </a:solidFill>
                <a:latin typeface="OpenSans-Light"/>
                <a:cs typeface="OpenSans-Light"/>
              </a:rPr>
              <a:t> </a:t>
            </a:r>
            <a:r>
              <a:rPr sz="8400" spc="5" dirty="0">
                <a:solidFill>
                  <a:srgbClr val="71706F"/>
                </a:solidFill>
                <a:latin typeface="OpenSans-Light"/>
                <a:cs typeface="OpenSans-Light"/>
              </a:rPr>
              <a:t>uwagę!</a:t>
            </a:r>
            <a:endParaRPr sz="8400">
              <a:latin typeface="OpenSans-Light"/>
              <a:cs typeface="OpenSans-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79481" y="7312227"/>
            <a:ext cx="314960" cy="311150"/>
          </a:xfrm>
          <a:custGeom>
            <a:avLst/>
            <a:gdLst/>
            <a:ahLst/>
            <a:cxnLst/>
            <a:rect l="l" t="t" r="r" b="b"/>
            <a:pathLst>
              <a:path w="314959" h="311150">
                <a:moveTo>
                  <a:pt x="314712" y="0"/>
                </a:moveTo>
                <a:lnTo>
                  <a:pt x="0" y="0"/>
                </a:lnTo>
                <a:lnTo>
                  <a:pt x="0" y="311016"/>
                </a:lnTo>
                <a:lnTo>
                  <a:pt x="314712" y="311016"/>
                </a:lnTo>
                <a:lnTo>
                  <a:pt x="314712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93682" y="7654342"/>
            <a:ext cx="252095" cy="248920"/>
          </a:xfrm>
          <a:custGeom>
            <a:avLst/>
            <a:gdLst/>
            <a:ahLst/>
            <a:cxnLst/>
            <a:rect l="l" t="t" r="r" b="b"/>
            <a:pathLst>
              <a:path w="252095" h="248920">
                <a:moveTo>
                  <a:pt x="251761" y="0"/>
                </a:moveTo>
                <a:lnTo>
                  <a:pt x="0" y="0"/>
                </a:lnTo>
                <a:lnTo>
                  <a:pt x="0" y="248819"/>
                </a:lnTo>
                <a:lnTo>
                  <a:pt x="251761" y="248819"/>
                </a:lnTo>
                <a:lnTo>
                  <a:pt x="251761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75341" y="9947340"/>
            <a:ext cx="528320" cy="521970"/>
          </a:xfrm>
          <a:custGeom>
            <a:avLst/>
            <a:gdLst/>
            <a:ahLst/>
            <a:cxnLst/>
            <a:rect l="l" t="t" r="r" b="b"/>
            <a:pathLst>
              <a:path w="528319" h="521970">
                <a:moveTo>
                  <a:pt x="528004" y="0"/>
                </a:moveTo>
                <a:lnTo>
                  <a:pt x="0" y="0"/>
                </a:lnTo>
                <a:lnTo>
                  <a:pt x="0" y="521816"/>
                </a:lnTo>
                <a:lnTo>
                  <a:pt x="528004" y="521816"/>
                </a:lnTo>
                <a:lnTo>
                  <a:pt x="528004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61462" y="10479126"/>
            <a:ext cx="381635" cy="377190"/>
          </a:xfrm>
          <a:prstGeom prst="rect">
            <a:avLst/>
          </a:prstGeom>
          <a:solidFill>
            <a:srgbClr val="E21017"/>
          </a:solidFill>
        </p:spPr>
        <p:txBody>
          <a:bodyPr vert="horz" wrap="square" lIns="0" tIns="57785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455"/>
              </a:spcBef>
            </a:pPr>
            <a:r>
              <a:rPr sz="1650" b="1" spc="-5" dirty="0">
                <a:solidFill>
                  <a:srgbClr val="FFFFFF"/>
                </a:solidFill>
                <a:latin typeface="Open Sans"/>
                <a:cs typeface="Open Sans"/>
              </a:rPr>
              <a:t>3</a:t>
            </a:r>
            <a:endParaRPr sz="1650" dirty="0">
              <a:latin typeface="Open Sans"/>
              <a:cs typeface="Open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61002" y="1082675"/>
            <a:ext cx="13491648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66875" algn="l"/>
              </a:tabLst>
            </a:pPr>
            <a:r>
              <a:rPr lang="pl-PL" sz="4000" b="1" spc="-10" dirty="0" smtClean="0"/>
              <a:t>Podstawy prawne</a:t>
            </a:r>
            <a:endParaRPr sz="4000" b="1" spc="-10" dirty="0"/>
          </a:p>
        </p:txBody>
      </p:sp>
      <p:sp>
        <p:nvSpPr>
          <p:cNvPr id="4" name="Prostokąt 3"/>
          <p:cNvSpPr/>
          <p:nvPr/>
        </p:nvSpPr>
        <p:spPr>
          <a:xfrm>
            <a:off x="1336115" y="2869514"/>
            <a:ext cx="17406981" cy="7586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Organy państwowe oraz państwowe jednostki organizacyjne, organy jednostek samorządu terytorialnego oraz samorządowe jednostki organizacyjne w porozumieniu z Naczelnym Dyrektorem Archiwów Państwowych określają przepisy kancelaryjne i 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archiwalne:</a:t>
            </a:r>
            <a:endParaRPr lang="pl-PL" sz="4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instrukcję kancelaryjną,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jednolity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rzeczowy wykaz akt, który może być uzupełniony o kwalifikator </a:t>
            </a: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dokumentacji,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instrukcję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w sprawie organizacji i zakresu działania archiwum zakładowego albo instrukcję w sprawie organizacji i zakresu działania składnicy akt.</a:t>
            </a:r>
          </a:p>
          <a:p>
            <a:pPr>
              <a:lnSpc>
                <a:spcPct val="150000"/>
              </a:lnSpc>
            </a:pPr>
            <a:endParaRPr lang="pl-PL" dirty="0">
              <a:latin typeface="TimesNew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504135" cy="615553"/>
          </a:xfrm>
        </p:spPr>
        <p:txBody>
          <a:bodyPr/>
          <a:lstStyle/>
          <a:p>
            <a:r>
              <a:rPr lang="pl-PL" sz="4000" b="1" dirty="0" smtClean="0"/>
              <a:t>Podstawy prawne</a:t>
            </a:r>
            <a:endParaRPr lang="pl-PL" sz="4000" b="1" dirty="0"/>
          </a:p>
        </p:txBody>
      </p:sp>
      <p:sp>
        <p:nvSpPr>
          <p:cNvPr id="3" name="Prostokąt 2"/>
          <p:cNvSpPr/>
          <p:nvPr/>
        </p:nvSpPr>
        <p:spPr>
          <a:xfrm>
            <a:off x="1348514" y="2835275"/>
            <a:ext cx="17390335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Naczelny Dyrektor Archiwów Państwowych 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upoważnił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 dyrektorów archiwów państwowych do występowania w jego imieniu w sprawach uzgadniania przepisów kancelaryjno-archiwalnych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Obowiązek uzgodnienia przepisów kancelaryjnych i archiwalnych z Naczelnym Dyrektorem Archiwów Państwowych (lub upoważnionym dyrektorem Archiwum Państwowego)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nie dotyczy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organów właściwych w sprawach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archiwów wyodrębnionych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organów gminy i związków międzygminnych, organów powiatu i starostw powiatowych, organów samorządu województwa i urzędów marszałkowskich,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organów zespolonej administracji rządowej w województwie i urzędów obsługujących te organy. </a:t>
            </a:r>
            <a:endParaRPr lang="pl-PL" sz="4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pl-PL" sz="3600" dirty="0" smtClean="0"/>
          </a:p>
          <a:p>
            <a:pPr>
              <a:lnSpc>
                <a:spcPct val="150000"/>
              </a:lnSpc>
            </a:pPr>
            <a:endParaRPr lang="pl-PL" dirty="0">
              <a:latin typeface="TimesNewRoman"/>
            </a:endParaRPr>
          </a:p>
          <a:p>
            <a:pPr>
              <a:lnSpc>
                <a:spcPct val="150000"/>
              </a:lnSpc>
            </a:pPr>
            <a:endParaRPr lang="pl-PL" dirty="0">
              <a:latin typeface="TimesNewRoman"/>
            </a:endParaRPr>
          </a:p>
        </p:txBody>
      </p:sp>
    </p:spTree>
    <p:extLst>
      <p:ext uri="{BB962C8B-B14F-4D97-AF65-F5344CB8AC3E}">
        <p14:creationId xmlns:p14="http://schemas.microsoft.com/office/powerpoint/2010/main" val="13242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2665935" cy="615553"/>
          </a:xfrm>
        </p:spPr>
        <p:txBody>
          <a:bodyPr/>
          <a:lstStyle/>
          <a:p>
            <a:r>
              <a:rPr lang="pl-PL" sz="4000" b="1" dirty="0" smtClean="0"/>
              <a:t>Podstawy prawne</a:t>
            </a:r>
            <a:endParaRPr lang="pl-PL" sz="4000" b="1" dirty="0"/>
          </a:p>
        </p:txBody>
      </p:sp>
      <p:sp>
        <p:nvSpPr>
          <p:cNvPr id="4" name="Prostokąt 3"/>
          <p:cNvSpPr/>
          <p:nvPr/>
        </p:nvSpPr>
        <p:spPr>
          <a:xfrm>
            <a:off x="1348515" y="2911475"/>
            <a:ext cx="17314136" cy="8510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Przepisy kancelaryjne i archiwalne dla tych organów określa Rozporządzenie Prezesa Rady Ministrów z dnia 18 stycznia 2011 r.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mogą jednak one:</a:t>
            </a:r>
          </a:p>
          <a:p>
            <a:endParaRPr lang="pl-PL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dokonać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uzupełnienia jednolitych rzeczowych wykazów akt, jeżeli jest to niezbędne dla klasyfikacji nowych zadań i nie narusza konstrukcji klasyfikacji; </a:t>
            </a:r>
            <a:endParaRPr lang="pl-PL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w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przypadku organów zespolonej administracji rządowej w województwie uzupełnienia jednolitych rzeczowych wykazów akt wojewoda dokonuje na wniosek tych organów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Ewentualnie organ państwowy może w porozumieniu z NDAP określić instrukcję kancelaryjną, jednolity rzeczowy wykaz akt, instrukcję w sprawie organizacji i zakresu działania archiwum zakładowego oraz w miarę potrzeby kwalifikator dokumentacji, </a:t>
            </a:r>
            <a:r>
              <a:rPr lang="pl-PL" sz="3600" b="1" dirty="0" smtClean="0">
                <a:solidFill>
                  <a:schemeClr val="bg1">
                    <a:lumMod val="50000"/>
                  </a:schemeClr>
                </a:solidFill>
              </a:rPr>
              <a:t>wspólnie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 dla urzędu obsługującego organ. Również wójt (burmistrz, prezydent miasta),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starosta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lub marszałek mogą określić w porozumieniu z NDAP wspólne przepisy kancelaryjne i archiwalne dla jednostek nadzorowanych i podległych o podobnym przedmiocie 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działalności.</a:t>
            </a:r>
            <a:endParaRPr lang="pl-PL" sz="36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pl-PL" dirty="0">
              <a:latin typeface="TimesNewRoman"/>
            </a:endParaRPr>
          </a:p>
        </p:txBody>
      </p:sp>
    </p:spTree>
    <p:extLst>
      <p:ext uri="{BB962C8B-B14F-4D97-AF65-F5344CB8AC3E}">
        <p14:creationId xmlns:p14="http://schemas.microsoft.com/office/powerpoint/2010/main" val="60316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1898650" y="2530475"/>
            <a:ext cx="17145000" cy="862647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615553"/>
          </a:xfrm>
        </p:spPr>
        <p:txBody>
          <a:bodyPr/>
          <a:lstStyle/>
          <a:p>
            <a:r>
              <a:rPr lang="pl-PL" sz="4000" b="1" dirty="0"/>
              <a:t>Instrukcja kancelaryjna</a:t>
            </a:r>
            <a:endParaRPr lang="pl-PL" sz="4000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6740307"/>
          </a:xfrm>
        </p:spPr>
        <p:txBody>
          <a:bodyPr/>
          <a:lstStyle/>
          <a:p>
            <a:pPr lvl="8" algn="r"/>
            <a:r>
              <a:rPr lang="pl-PL" sz="2400" dirty="0"/>
              <a:t>Załącznik Nr </a:t>
            </a:r>
            <a:r>
              <a:rPr lang="pl-PL" sz="2400" dirty="0" smtClean="0"/>
              <a:t> 1 </a:t>
            </a:r>
            <a:r>
              <a:rPr lang="pl-PL" sz="2400" dirty="0"/>
              <a:t>do Zarządzenia nr ..</a:t>
            </a:r>
          </a:p>
          <a:p>
            <a:pPr lvl="8" algn="r"/>
            <a:r>
              <a:rPr lang="pl-PL" sz="2400" dirty="0" smtClean="0"/>
              <a:t>Dyrektora Urzędu Spraw Ważnych</a:t>
            </a:r>
            <a:endParaRPr lang="pl-PL" sz="2400" dirty="0"/>
          </a:p>
          <a:p>
            <a:pPr lvl="8" algn="r"/>
            <a:r>
              <a:rPr lang="pl-PL" sz="2400" dirty="0"/>
              <a:t>w </a:t>
            </a:r>
            <a:r>
              <a:rPr lang="pl-PL" sz="2400" dirty="0" smtClean="0"/>
              <a:t>Lublinie</a:t>
            </a:r>
            <a:r>
              <a:rPr lang="pl-PL" sz="2400" b="1" dirty="0" smtClean="0"/>
              <a:t> </a:t>
            </a:r>
            <a:r>
              <a:rPr lang="pl-PL" sz="2400" dirty="0"/>
              <a:t>z dnia ….</a:t>
            </a:r>
          </a:p>
          <a:p>
            <a:r>
              <a:rPr lang="pl-PL" sz="2400" dirty="0"/>
              <a:t> </a:t>
            </a:r>
          </a:p>
          <a:p>
            <a:r>
              <a:rPr lang="pl-PL" b="1" dirty="0"/>
              <a:t> </a:t>
            </a:r>
          </a:p>
          <a:p>
            <a:r>
              <a:rPr lang="pl-PL" b="1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pPr algn="ctr"/>
            <a:r>
              <a:rPr lang="pl-PL" sz="5400" b="1" dirty="0">
                <a:latin typeface="Arial" panose="020B0604020202020204" pitchFamily="34" charset="0"/>
                <a:cs typeface="Arial" panose="020B0604020202020204" pitchFamily="34" charset="0"/>
              </a:rPr>
              <a:t>INSTRUKCJA </a:t>
            </a:r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KANCELARYJNA</a:t>
            </a:r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Urzędu Spraw Ważnych w Lublinie</a:t>
            </a:r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038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3504135" cy="615553"/>
          </a:xfrm>
        </p:spPr>
        <p:txBody>
          <a:bodyPr/>
          <a:lstStyle/>
          <a:p>
            <a:r>
              <a:rPr lang="pl-PL" sz="4000" b="1" dirty="0" smtClean="0"/>
              <a:t>Instrukcja kancelaryjna</a:t>
            </a:r>
            <a:endParaRPr lang="pl-PL" sz="4000" b="1" dirty="0"/>
          </a:p>
        </p:txBody>
      </p:sp>
      <p:sp>
        <p:nvSpPr>
          <p:cNvPr id="4" name="Prostokąt 3"/>
          <p:cNvSpPr/>
          <p:nvPr/>
        </p:nvSpPr>
        <p:spPr>
          <a:xfrm>
            <a:off x="1348515" y="2759075"/>
            <a:ext cx="17390335" cy="834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Instrukcja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kancelaryjna </a:t>
            </a:r>
            <a:r>
              <a:rPr lang="pl-PL" sz="3600" b="1" dirty="0">
                <a:solidFill>
                  <a:schemeClr val="bg1">
                    <a:lumMod val="50000"/>
                  </a:schemeClr>
                </a:solidFill>
              </a:rPr>
              <a:t>określa szczegółowe zasady i tryb wykonywania czynności kancelaryjnych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w jednostce oraz </a:t>
            </a:r>
            <a:r>
              <a:rPr lang="pl-PL" sz="3600" b="1" dirty="0">
                <a:solidFill>
                  <a:schemeClr val="bg1">
                    <a:lumMod val="50000"/>
                  </a:schemeClr>
                </a:solidFill>
              </a:rPr>
              <a:t>reguluje postępowanie w tym zakresie z wszelką dokumentacją </a:t>
            </a:r>
            <a:r>
              <a:rPr lang="pl-PL" sz="3600" dirty="0">
                <a:solidFill>
                  <a:schemeClr val="bg1">
                    <a:lumMod val="50000"/>
                  </a:schemeClr>
                </a:solidFill>
              </a:rPr>
              <a:t>(jeżeli przepisy szczególne nie stanowią inaczej) niezależnie od techniki jej wytworzenia, postaci fizycznej oraz informacji w niej zawartych, począwszy od wpływu lub powstania dokumentacji wewnątrz jednostki do momentu jej uznania za część dokumentacji w archiwum zakładowym lub składnicy akt</a:t>
            </a: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rzepisy ogólne								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rzyjmowanie, otwieranie i sprawdzanie przesyłek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rzeglądanie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i przydzielanie przesyłek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ejestracja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spraw i sposób ich 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dokumentowania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z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ałatwianie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spraw						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kceptacja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, podpisywanie i wysyłanie pism			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rzechowywanie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dokumentacji w komórkach organizacyjnych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rzekazywanie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dokumentacji do archiwum zakładowego		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ostępowanie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z dokumentacją w przypadku ustania działalności 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jednostki organizacyjnej, jej </a:t>
            </a:r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komórki organizacyjnej lub ich reorganizacji	</a:t>
            </a:r>
          </a:p>
        </p:txBody>
      </p:sp>
    </p:spTree>
    <p:extLst>
      <p:ext uri="{BB962C8B-B14F-4D97-AF65-F5344CB8AC3E}">
        <p14:creationId xmlns:p14="http://schemas.microsoft.com/office/powerpoint/2010/main" val="269760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348515" y="2682875"/>
            <a:ext cx="17407069" cy="862647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899999"/>
            <a:ext cx="17407069" cy="7017306"/>
          </a:xfrm>
        </p:spPr>
        <p:txBody>
          <a:bodyPr/>
          <a:lstStyle/>
          <a:p>
            <a:pPr algn="r"/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Załącznik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Nr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Zarządzenia nr ..</a:t>
            </a:r>
          </a:p>
          <a:p>
            <a:pPr algn="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 Dyrektora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Urzędu Spraw Ważnych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Lublinie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dnia ….</a:t>
            </a:r>
          </a:p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JEDNOLITY RZECZOWY WYKAZ AKT</a:t>
            </a: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l-P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Urzędu Spraw Ważnych w Lublinie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357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2665935" cy="615553"/>
          </a:xfrm>
        </p:spPr>
        <p:txBody>
          <a:bodyPr/>
          <a:lstStyle/>
          <a:p>
            <a:r>
              <a:rPr lang="pl-PL" sz="4000" b="1" dirty="0" smtClean="0"/>
              <a:t>Jednolity rzeczowy wykaz akt</a:t>
            </a:r>
            <a:endParaRPr lang="pl-PL" sz="4000" b="1" dirty="0"/>
          </a:p>
        </p:txBody>
      </p:sp>
      <p:sp>
        <p:nvSpPr>
          <p:cNvPr id="3" name="Prostokąt 2"/>
          <p:cNvSpPr/>
          <p:nvPr/>
        </p:nvSpPr>
        <p:spPr>
          <a:xfrm>
            <a:off x="1348514" y="2759075"/>
            <a:ext cx="17390335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Jednolity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rzeczowy wykaz akt stanowi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jednolitą, rzeczową, niezależną od struktury organizacyjnej jednostki, klasyfikację dokumentacji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powstającej w toku działalności jednostki oraz zawiera jej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kwalifikację archiwalną. </a:t>
            </a:r>
            <a:endParaRPr lang="pl-PL" sz="4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4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4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sz="4000" b="1" dirty="0" smtClean="0">
                <a:solidFill>
                  <a:schemeClr val="bg1">
                    <a:lumMod val="50000"/>
                  </a:schemeClr>
                </a:solidFill>
              </a:rPr>
              <a:t>Obejmuje </a:t>
            </a:r>
            <a:r>
              <a:rPr lang="pl-PL" sz="4000" b="1" dirty="0">
                <a:solidFill>
                  <a:schemeClr val="bg1">
                    <a:lumMod val="50000"/>
                  </a:schemeClr>
                </a:solidFill>
              </a:rPr>
              <a:t>on wszystkie zagadnienia z zakresu działalności jednostki organizacyjnej </a:t>
            </a:r>
            <a:r>
              <a:rPr lang="pl-PL" sz="4000" dirty="0">
                <a:solidFill>
                  <a:schemeClr val="bg1">
                    <a:lumMod val="50000"/>
                  </a:schemeClr>
                </a:solidFill>
              </a:rPr>
              <a:t>oznaczone w poszczególnych pozycjach symbolami, hasłami i kategorią archiwalną. Wykaz akt służy do oznaczania, rejestracji, łączenia i przechowywania dokumentacji. System klasyfikacji oparty jest o dziesiętny sposób sygnowania haseł rzeczowych</a:t>
            </a:r>
            <a:r>
              <a:rPr lang="pl-PL" sz="4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pl-PL" sz="3200" dirty="0"/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0463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BCE36B423AE749AECB31C49138BE4B" ma:contentTypeVersion="14" ma:contentTypeDescription="Utwórz nowy dokument." ma:contentTypeScope="" ma:versionID="c2df0820adf2ecaadd27eed1201dfbdc">
  <xsd:schema xmlns:xsd="http://www.w3.org/2001/XMLSchema" xmlns:xs="http://www.w3.org/2001/XMLSchema" xmlns:p="http://schemas.microsoft.com/office/2006/metadata/properties" xmlns:ns3="86bae199-97ca-468f-b4c3-363b38e28357" xmlns:ns4="89e89563-f025-4dad-acf8-74c02e6b8453" targetNamespace="http://schemas.microsoft.com/office/2006/metadata/properties" ma:root="true" ma:fieldsID="332faec280196837f15355255ab0217a" ns3:_="" ns4:_="">
    <xsd:import namespace="86bae199-97ca-468f-b4c3-363b38e28357"/>
    <xsd:import namespace="89e89563-f025-4dad-acf8-74c02e6b845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bae199-97ca-468f-b4c3-363b38e283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e89563-f025-4dad-acf8-74c02e6b84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6A264D-07DE-4BD0-A7EB-362C67692E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bae199-97ca-468f-b4c3-363b38e28357"/>
    <ds:schemaRef ds:uri="89e89563-f025-4dad-acf8-74c02e6b84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A272BE-D85B-46CF-A9F6-4F2EDFE43E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D6B370-E179-4F41-90A4-1BAF931734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89e89563-f025-4dad-acf8-74c02e6b8453"/>
    <ds:schemaRef ds:uri="86bae199-97ca-468f-b4c3-363b38e2835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882</TotalTime>
  <Words>1427</Words>
  <Application>Microsoft Office PowerPoint</Application>
  <PresentationFormat>Niestandardowy</PresentationFormat>
  <Paragraphs>343</Paragraphs>
  <Slides>23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2" baseType="lpstr">
      <vt:lpstr>Aptos</vt:lpstr>
      <vt:lpstr>Arial</vt:lpstr>
      <vt:lpstr>Calibri</vt:lpstr>
      <vt:lpstr>Calibri-Light</vt:lpstr>
      <vt:lpstr>Open Sans</vt:lpstr>
      <vt:lpstr>OpenSans-Light</vt:lpstr>
      <vt:lpstr>Times New Roman</vt:lpstr>
      <vt:lpstr>TimesNewRoman</vt:lpstr>
      <vt:lpstr>Office Theme</vt:lpstr>
      <vt:lpstr>ABC normatywów kancelaryjno-archiwalnych</vt:lpstr>
      <vt:lpstr>Podstawy prawne</vt:lpstr>
      <vt:lpstr>Podstawy prawne</vt:lpstr>
      <vt:lpstr>Podstawy prawne</vt:lpstr>
      <vt:lpstr>Podstawy prawne</vt:lpstr>
      <vt:lpstr>Instrukcja kancelaryjna</vt:lpstr>
      <vt:lpstr>Instrukcja kancelaryjna</vt:lpstr>
      <vt:lpstr>Prezentacja programu PowerPoint</vt:lpstr>
      <vt:lpstr>Jednolity rzeczowy wykaz akt</vt:lpstr>
      <vt:lpstr>Jednolity rzeczowy wykaz akt</vt:lpstr>
      <vt:lpstr>Jednolity rzeczowy wykaz akt</vt:lpstr>
      <vt:lpstr>Jednolity rzeczowy wykaz akt</vt:lpstr>
      <vt:lpstr>Jednolity rzeczowy wykaz akt</vt:lpstr>
      <vt:lpstr>Jednolity rzeczowy wykaz akt</vt:lpstr>
      <vt:lpstr>Jednolity rzeczowy wykaz akt</vt:lpstr>
      <vt:lpstr>Jednolity rzeczowy wykaz akt</vt:lpstr>
      <vt:lpstr>Instrukcja w sprawie organizacji i zakresie działania archiwum zakładowego</vt:lpstr>
      <vt:lpstr>Instrukcja w sprawie organizacji i zakresie działania archiwum zakładowego</vt:lpstr>
      <vt:lpstr>Instrukcja w sprawie organizacji i zakresie działania archiwum zakładowego</vt:lpstr>
      <vt:lpstr>Uzgadnianie przepisów kancelaryjnych i archiwalnych w porozumieniu z dyrektorem Archiwum Państwowego w Lublinie </vt:lpstr>
      <vt:lpstr>Uzgadnianie przepisów kancelaryjnych i archiwalnych w porozumieniu z dyrektorem Archiwum Państwowego w Lublinie</vt:lpstr>
      <vt:lpstr>Kilka słów o estetyce…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Kowalik Ewelina</dc:creator>
  <cp:lastModifiedBy>Marzanna</cp:lastModifiedBy>
  <cp:revision>78</cp:revision>
  <cp:lastPrinted>2025-09-29T06:10:43Z</cp:lastPrinted>
  <dcterms:created xsi:type="dcterms:W3CDTF">2020-09-21T12:11:01Z</dcterms:created>
  <dcterms:modified xsi:type="dcterms:W3CDTF">2025-09-29T06:47:07Z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2020-09-21T00:00:00Z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2020-09-21T00:00:00Z</vt:filetime>
  </property>
  <property fmtid="{D5CDD505-2E9C-101B-9397-08002B2CF9AE}" pid="5" name="ContentTypeId">
    <vt:lpwstr>0x010100F6BCE36B423AE749AECB31C49138BE4B</vt:lpwstr>
  </property>
</Properties>
</file>