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</p:sldMasterIdLst>
  <p:notesMasterIdLst>
    <p:notesMasterId r:id="rId32"/>
  </p:notesMasterIdLst>
  <p:sldIdLst>
    <p:sldId id="256" r:id="rId6"/>
    <p:sldId id="261" r:id="rId7"/>
    <p:sldId id="279" r:id="rId8"/>
    <p:sldId id="280" r:id="rId9"/>
    <p:sldId id="257" r:id="rId10"/>
    <p:sldId id="258" r:id="rId11"/>
    <p:sldId id="259" r:id="rId12"/>
    <p:sldId id="281" r:id="rId13"/>
    <p:sldId id="260" r:id="rId14"/>
    <p:sldId id="263" r:id="rId15"/>
    <p:sldId id="282" r:id="rId16"/>
    <p:sldId id="264" r:id="rId17"/>
    <p:sldId id="265" r:id="rId18"/>
    <p:sldId id="266" r:id="rId19"/>
    <p:sldId id="283" r:id="rId20"/>
    <p:sldId id="268" r:id="rId21"/>
    <p:sldId id="269" r:id="rId22"/>
    <p:sldId id="262" r:id="rId23"/>
    <p:sldId id="284" r:id="rId24"/>
    <p:sldId id="267" r:id="rId25"/>
    <p:sldId id="270" r:id="rId26"/>
    <p:sldId id="285" r:id="rId27"/>
    <p:sldId id="271" r:id="rId28"/>
    <p:sldId id="272" r:id="rId29"/>
    <p:sldId id="276" r:id="rId30"/>
    <p:sldId id="273" r:id="rId31"/>
  </p:sldIdLst>
  <p:sldSz cx="20104100" cy="11309350"/>
  <p:notesSz cx="20104100" cy="1130935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87" autoAdjust="0"/>
    <p:restoredTop sz="91499" autoAdjust="0"/>
  </p:normalViewPr>
  <p:slideViewPr>
    <p:cSldViewPr snapToGrid="0">
      <p:cViewPr varScale="1">
        <p:scale>
          <a:sx n="65" d="100"/>
          <a:sy n="65" d="100"/>
        </p:scale>
        <p:origin x="3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przesunąć slajd</a:t>
            </a:r>
          </a:p>
        </p:txBody>
      </p:sp>
      <p:sp>
        <p:nvSpPr>
          <p:cNvPr id="23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Kliknij, aby edytować format notatek</a:t>
            </a:r>
          </a:p>
        </p:txBody>
      </p:sp>
      <p:sp>
        <p:nvSpPr>
          <p:cNvPr id="23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&lt;główka&gt;</a:t>
            </a:r>
          </a:p>
        </p:txBody>
      </p:sp>
      <p:sp>
        <p:nvSpPr>
          <p:cNvPr id="232" name="PlaceHolder 4"/>
          <p:cNvSpPr>
            <a:spLocks noGrp="1"/>
          </p:cNvSpPr>
          <p:nvPr>
            <p:ph type="dt" idx="16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&lt;data/godzina&gt;</a:t>
            </a:r>
          </a:p>
        </p:txBody>
      </p:sp>
      <p:sp>
        <p:nvSpPr>
          <p:cNvPr id="233" name="PlaceHolder 5"/>
          <p:cNvSpPr>
            <a:spLocks noGrp="1"/>
          </p:cNvSpPr>
          <p:nvPr>
            <p:ph type="ftr" idx="17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&lt;stopka&gt;</a:t>
            </a:r>
          </a:p>
        </p:txBody>
      </p:sp>
      <p:sp>
        <p:nvSpPr>
          <p:cNvPr id="234" name="PlaceHolder 6"/>
          <p:cNvSpPr>
            <a:spLocks noGrp="1"/>
          </p:cNvSpPr>
          <p:nvPr>
            <p:ph type="sldNum" idx="18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418334CE-0391-45ED-8F53-818FE6CEDE5B}" type="slidenum"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pl-PL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42424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661150" y="1414463"/>
            <a:ext cx="6780213" cy="3814762"/>
          </a:xfrm>
          <a:prstGeom prst="rect">
            <a:avLst/>
          </a:prstGeom>
          <a:ln w="0">
            <a:noFill/>
          </a:ln>
        </p:spPr>
      </p:sp>
      <p:sp>
        <p:nvSpPr>
          <p:cNvPr id="291" name="PlaceHolder 2"/>
          <p:cNvSpPr>
            <a:spLocks noGrp="1"/>
          </p:cNvSpPr>
          <p:nvPr>
            <p:ph type="body"/>
          </p:nvPr>
        </p:nvSpPr>
        <p:spPr>
          <a:xfrm>
            <a:off x="2009880" y="5442120"/>
            <a:ext cx="16083360" cy="4453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2" name="PlaceHolder 3"/>
          <p:cNvSpPr>
            <a:spLocks noGrp="1"/>
          </p:cNvSpPr>
          <p:nvPr>
            <p:ph type="sldNum" idx="19"/>
          </p:nvPr>
        </p:nvSpPr>
        <p:spPr>
          <a:xfrm>
            <a:off x="11387160" y="10742760"/>
            <a:ext cx="8711280" cy="56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l-PL" sz="12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C3F4562-675E-4163-A45F-DA04DDF6DC43}" type="slidenum">
              <a:rPr lang="pl-PL" sz="1200" b="0" strike="noStrike" spc="-1">
                <a:solidFill>
                  <a:srgbClr val="000000"/>
                </a:solidFill>
                <a:latin typeface="Times New Roman"/>
              </a:rPr>
              <a:t>2</a:t>
            </a:fld>
            <a:endParaRPr lang="pl-PL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936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A93D241-C946-4897-A6FA-A30A41E75D0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1005120" y="607248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6F20FFC-3C31-41E1-8487-C7B62C647892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100512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1027620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84A3CCE-46F4-47EE-B205-1C4CE6B6FFC4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/>
          </p:nvPr>
        </p:nvSpPr>
        <p:spPr>
          <a:xfrm>
            <a:off x="7122600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/>
          </p:nvPr>
        </p:nvSpPr>
        <p:spPr>
          <a:xfrm>
            <a:off x="13240080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/>
          </p:nvPr>
        </p:nvSpPr>
        <p:spPr>
          <a:xfrm>
            <a:off x="1005120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/>
          </p:nvPr>
        </p:nvSpPr>
        <p:spPr>
          <a:xfrm>
            <a:off x="7122600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/>
          </p:nvPr>
        </p:nvSpPr>
        <p:spPr>
          <a:xfrm>
            <a:off x="13240080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FAFB417-DD1C-4E28-8F41-5C7E5BB2D48E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DFB9498-AB24-4662-989F-FE0E1C2A3E4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1005120" y="2646360"/>
            <a:ext cx="1809324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F6274B5-F384-4B1D-B06C-D98E5E7EB3D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1809324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CAFFDB3-034D-42BB-858A-CEDCC0FA409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4744E62-90F2-4EA6-AF32-73EEA69232F5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A08C9EA1-FCE4-4E92-89AA-D9E11E2A1CB6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ubTitle"/>
          </p:nvPr>
        </p:nvSpPr>
        <p:spPr>
          <a:xfrm>
            <a:off x="1005120" y="451080"/>
            <a:ext cx="18093240" cy="875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D083278-40E6-4C78-9F64-35B77CC256D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100512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15757928-1504-4F27-B115-06A1FF77667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005120" y="2646360"/>
            <a:ext cx="1809324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9BF3647-26A7-4D3B-BA26-E8DEAB0CDA5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1027620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A3CA6F85-BB79-44F9-B7FB-D56D944DC62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1005120" y="607248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4675574-4B54-4376-9AB1-B46731DA21C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1005120" y="607248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FED33CC-136F-4C69-A523-6AA59B7F3F54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/>
          </p:nvPr>
        </p:nvSpPr>
        <p:spPr>
          <a:xfrm>
            <a:off x="100512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/>
          </p:nvPr>
        </p:nvSpPr>
        <p:spPr>
          <a:xfrm>
            <a:off x="1027620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FBB3F91-0D09-4C19-97CB-A0A2B25654BC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/>
          </p:nvPr>
        </p:nvSpPr>
        <p:spPr>
          <a:xfrm>
            <a:off x="7122600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/>
          </p:nvPr>
        </p:nvSpPr>
        <p:spPr>
          <a:xfrm>
            <a:off x="13240080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/>
          </p:nvPr>
        </p:nvSpPr>
        <p:spPr>
          <a:xfrm>
            <a:off x="1005120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6"/>
          <p:cNvSpPr>
            <a:spLocks noGrp="1"/>
          </p:cNvSpPr>
          <p:nvPr>
            <p:ph/>
          </p:nvPr>
        </p:nvSpPr>
        <p:spPr>
          <a:xfrm>
            <a:off x="7122600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7"/>
          <p:cNvSpPr>
            <a:spLocks noGrp="1"/>
          </p:cNvSpPr>
          <p:nvPr>
            <p:ph/>
          </p:nvPr>
        </p:nvSpPr>
        <p:spPr>
          <a:xfrm>
            <a:off x="13240080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A414AC9-018A-4BB3-B17E-4F3E7A6DFFD6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2FEC5F51-93AB-4BF3-8AD6-5F7891C3788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subTitle"/>
          </p:nvPr>
        </p:nvSpPr>
        <p:spPr>
          <a:xfrm>
            <a:off x="1005120" y="2646360"/>
            <a:ext cx="1809324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358BB8F-219C-4CD4-83A5-9A72380DA0E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1809324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22E250C9-F4C4-4CEC-9FAB-32B9F53232B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B04C364-C3A8-435A-AB05-71DD5D23CF3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D802A4EA-1D98-422C-988B-68F92D13413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1809324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130A70E-5E99-41D2-8F1D-2E73FFFE229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subTitle"/>
          </p:nvPr>
        </p:nvSpPr>
        <p:spPr>
          <a:xfrm>
            <a:off x="1005120" y="451080"/>
            <a:ext cx="18093240" cy="875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6539E04C-9BEF-49DF-8430-B33FD266A1D9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/>
          </p:nvPr>
        </p:nvSpPr>
        <p:spPr>
          <a:xfrm>
            <a:off x="100512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BAC29A39-92C7-4835-A3B1-650D36EEE53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1027620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AF4FBF6C-881A-4363-B1FD-6983BE27CB8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/>
          </p:nvPr>
        </p:nvSpPr>
        <p:spPr>
          <a:xfrm>
            <a:off x="1005120" y="607248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C31BF49D-FE28-4C66-BCBA-E1281B060A9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/>
          </p:nvPr>
        </p:nvSpPr>
        <p:spPr>
          <a:xfrm>
            <a:off x="1005120" y="607248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BE35382A-BC5B-4867-95B8-206F555C5CE8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/>
          </p:nvPr>
        </p:nvSpPr>
        <p:spPr>
          <a:xfrm>
            <a:off x="100512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5"/>
          <p:cNvSpPr>
            <a:spLocks noGrp="1"/>
          </p:cNvSpPr>
          <p:nvPr>
            <p:ph/>
          </p:nvPr>
        </p:nvSpPr>
        <p:spPr>
          <a:xfrm>
            <a:off x="1027620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C9B4005F-BD31-432A-ABFA-53B6831CB2F9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/>
          </p:nvPr>
        </p:nvSpPr>
        <p:spPr>
          <a:xfrm>
            <a:off x="7122600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4"/>
          <p:cNvSpPr>
            <a:spLocks noGrp="1"/>
          </p:cNvSpPr>
          <p:nvPr>
            <p:ph/>
          </p:nvPr>
        </p:nvSpPr>
        <p:spPr>
          <a:xfrm>
            <a:off x="13240080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5"/>
          <p:cNvSpPr>
            <a:spLocks noGrp="1"/>
          </p:cNvSpPr>
          <p:nvPr>
            <p:ph/>
          </p:nvPr>
        </p:nvSpPr>
        <p:spPr>
          <a:xfrm>
            <a:off x="1005120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6"/>
          <p:cNvSpPr>
            <a:spLocks noGrp="1"/>
          </p:cNvSpPr>
          <p:nvPr>
            <p:ph/>
          </p:nvPr>
        </p:nvSpPr>
        <p:spPr>
          <a:xfrm>
            <a:off x="7122600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7"/>
          <p:cNvSpPr>
            <a:spLocks noGrp="1"/>
          </p:cNvSpPr>
          <p:nvPr>
            <p:ph/>
          </p:nvPr>
        </p:nvSpPr>
        <p:spPr>
          <a:xfrm>
            <a:off x="13240080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0FB54928-524E-46AB-9525-B18B25C5B4A2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CE6CAC-A2DA-4441-AD40-D6D37476BC5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subTitle"/>
          </p:nvPr>
        </p:nvSpPr>
        <p:spPr>
          <a:xfrm>
            <a:off x="1005120" y="2646360"/>
            <a:ext cx="1809324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5CB3DC04-8165-40DE-84B8-78CFFE7B4A1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1809324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6FA59A92-BC4B-40A3-86ED-393B3E500E6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BB407EE-45E8-49A0-9AF7-F22577CB8A7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EC857BA3-D461-4DBA-BFCA-ABE1158B4A2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1C707ECB-4674-4C78-8A03-AC2B042C5DEF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subTitle"/>
          </p:nvPr>
        </p:nvSpPr>
        <p:spPr>
          <a:xfrm>
            <a:off x="1005120" y="451080"/>
            <a:ext cx="18093240" cy="875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B0F5217F-4D43-43E7-AD81-19884D686B0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/>
          </p:nvPr>
        </p:nvSpPr>
        <p:spPr>
          <a:xfrm>
            <a:off x="100512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A74455D9-0DCA-49DA-9ECF-443380E8B3D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PlaceHolder 4"/>
          <p:cNvSpPr>
            <a:spLocks noGrp="1"/>
          </p:cNvSpPr>
          <p:nvPr>
            <p:ph/>
          </p:nvPr>
        </p:nvSpPr>
        <p:spPr>
          <a:xfrm>
            <a:off x="1027620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A5294D9E-BF85-4850-80DC-596967E7071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/>
          </p:nvPr>
        </p:nvSpPr>
        <p:spPr>
          <a:xfrm>
            <a:off x="1005120" y="607248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3887EBD0-7B69-401F-AA8A-9FCBFBF69A9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/>
          </p:nvPr>
        </p:nvSpPr>
        <p:spPr>
          <a:xfrm>
            <a:off x="1005120" y="607248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BC21EFA2-1C5B-474C-914D-2C3C2FEE8CEA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PlaceHolder 4"/>
          <p:cNvSpPr>
            <a:spLocks noGrp="1"/>
          </p:cNvSpPr>
          <p:nvPr>
            <p:ph/>
          </p:nvPr>
        </p:nvSpPr>
        <p:spPr>
          <a:xfrm>
            <a:off x="100512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PlaceHolder 5"/>
          <p:cNvSpPr>
            <a:spLocks noGrp="1"/>
          </p:cNvSpPr>
          <p:nvPr>
            <p:ph/>
          </p:nvPr>
        </p:nvSpPr>
        <p:spPr>
          <a:xfrm>
            <a:off x="1027620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13D5D9E6-2D07-4744-A81C-24E78568EE6F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3"/>
          <p:cNvSpPr>
            <a:spLocks noGrp="1"/>
          </p:cNvSpPr>
          <p:nvPr>
            <p:ph/>
          </p:nvPr>
        </p:nvSpPr>
        <p:spPr>
          <a:xfrm>
            <a:off x="7122600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4"/>
          <p:cNvSpPr>
            <a:spLocks noGrp="1"/>
          </p:cNvSpPr>
          <p:nvPr>
            <p:ph/>
          </p:nvPr>
        </p:nvSpPr>
        <p:spPr>
          <a:xfrm>
            <a:off x="13240080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5"/>
          <p:cNvSpPr>
            <a:spLocks noGrp="1"/>
          </p:cNvSpPr>
          <p:nvPr>
            <p:ph/>
          </p:nvPr>
        </p:nvSpPr>
        <p:spPr>
          <a:xfrm>
            <a:off x="1005120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6"/>
          <p:cNvSpPr>
            <a:spLocks noGrp="1"/>
          </p:cNvSpPr>
          <p:nvPr>
            <p:ph/>
          </p:nvPr>
        </p:nvSpPr>
        <p:spPr>
          <a:xfrm>
            <a:off x="7122600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PlaceHolder 7"/>
          <p:cNvSpPr>
            <a:spLocks noGrp="1"/>
          </p:cNvSpPr>
          <p:nvPr>
            <p:ph/>
          </p:nvPr>
        </p:nvSpPr>
        <p:spPr>
          <a:xfrm>
            <a:off x="13240080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1F674E3A-EB2D-4602-984C-680DC74CA72B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62C73288-A4BB-4F8F-9CD6-0BBEE46A642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E282847-CBED-4048-8F51-74A9BE9737FF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subTitle"/>
          </p:nvPr>
        </p:nvSpPr>
        <p:spPr>
          <a:xfrm>
            <a:off x="1005120" y="2646360"/>
            <a:ext cx="1809324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574F4D6B-DE42-4705-9623-0E86D4A26AE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1809324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67E81872-6BD0-4EB9-8F98-FAF39F0462A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BE2FBC49-E5A5-4F1E-A96E-D873028403F3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8213CBFA-A5C7-49E5-96B0-89D3665E695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subTitle"/>
          </p:nvPr>
        </p:nvSpPr>
        <p:spPr>
          <a:xfrm>
            <a:off x="1005120" y="451080"/>
            <a:ext cx="18093240" cy="875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8BF9E9B5-24D9-4074-99C3-C6678B687D6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PlaceHolder 4"/>
          <p:cNvSpPr>
            <a:spLocks noGrp="1"/>
          </p:cNvSpPr>
          <p:nvPr>
            <p:ph/>
          </p:nvPr>
        </p:nvSpPr>
        <p:spPr>
          <a:xfrm>
            <a:off x="100512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5A4E1E17-8AD1-49B4-8BC3-C746E226519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PlaceHolder 4"/>
          <p:cNvSpPr>
            <a:spLocks noGrp="1"/>
          </p:cNvSpPr>
          <p:nvPr>
            <p:ph/>
          </p:nvPr>
        </p:nvSpPr>
        <p:spPr>
          <a:xfrm>
            <a:off x="1027620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8F8F1E6-7179-4A6C-B0D2-29E4BCA3415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PlaceHolder 4"/>
          <p:cNvSpPr>
            <a:spLocks noGrp="1"/>
          </p:cNvSpPr>
          <p:nvPr>
            <p:ph/>
          </p:nvPr>
        </p:nvSpPr>
        <p:spPr>
          <a:xfrm>
            <a:off x="1005120" y="607248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8EA1BCF7-E502-46E5-8896-07E1C1F5C39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/>
          </p:nvPr>
        </p:nvSpPr>
        <p:spPr>
          <a:xfrm>
            <a:off x="1005120" y="607248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FB62E38E-93A4-4481-A59D-A85370FADFA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0" name="PlaceHolder 4"/>
          <p:cNvSpPr>
            <a:spLocks noGrp="1"/>
          </p:cNvSpPr>
          <p:nvPr>
            <p:ph/>
          </p:nvPr>
        </p:nvSpPr>
        <p:spPr>
          <a:xfrm>
            <a:off x="100512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PlaceHolder 5"/>
          <p:cNvSpPr>
            <a:spLocks noGrp="1"/>
          </p:cNvSpPr>
          <p:nvPr>
            <p:ph/>
          </p:nvPr>
        </p:nvSpPr>
        <p:spPr>
          <a:xfrm>
            <a:off x="1027620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7C0E0C87-BF6F-4865-893F-5E5BC91CC3EC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1005120" y="451080"/>
            <a:ext cx="18093240" cy="875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C33145-0DA7-461A-A10E-409F525C352F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PlaceHolder 3"/>
          <p:cNvSpPr>
            <a:spLocks noGrp="1"/>
          </p:cNvSpPr>
          <p:nvPr>
            <p:ph/>
          </p:nvPr>
        </p:nvSpPr>
        <p:spPr>
          <a:xfrm>
            <a:off x="7122600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PlaceHolder 4"/>
          <p:cNvSpPr>
            <a:spLocks noGrp="1"/>
          </p:cNvSpPr>
          <p:nvPr>
            <p:ph/>
          </p:nvPr>
        </p:nvSpPr>
        <p:spPr>
          <a:xfrm>
            <a:off x="13240080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PlaceHolder 5"/>
          <p:cNvSpPr>
            <a:spLocks noGrp="1"/>
          </p:cNvSpPr>
          <p:nvPr>
            <p:ph/>
          </p:nvPr>
        </p:nvSpPr>
        <p:spPr>
          <a:xfrm>
            <a:off x="1005120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7" name="PlaceHolder 6"/>
          <p:cNvSpPr>
            <a:spLocks noGrp="1"/>
          </p:cNvSpPr>
          <p:nvPr>
            <p:ph/>
          </p:nvPr>
        </p:nvSpPr>
        <p:spPr>
          <a:xfrm>
            <a:off x="7122600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PlaceHolder 7"/>
          <p:cNvSpPr>
            <a:spLocks noGrp="1"/>
          </p:cNvSpPr>
          <p:nvPr>
            <p:ph/>
          </p:nvPr>
        </p:nvSpPr>
        <p:spPr>
          <a:xfrm>
            <a:off x="13240080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D2386F75-42BA-4896-938F-F717FF6E3F2B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100512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432C10B-C9C0-42E4-81A2-5B596B11FEC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1027620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C28A2CC-DF67-43DE-A94F-1E9A2BDE52E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1005120" y="607248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976D8B7-3E10-413C-8D33-58936310273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w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w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g object 16"/>
          <p:cNvSpPr/>
          <p:nvPr/>
        </p:nvSpPr>
        <p:spPr>
          <a:xfrm>
            <a:off x="1361160" y="2562480"/>
            <a:ext cx="17380800" cy="360"/>
          </a:xfrm>
          <a:custGeom>
            <a:avLst/>
            <a:gdLst>
              <a:gd name="textAreaLeft" fmla="*/ 0 w 17380800"/>
              <a:gd name="textAreaRight" fmla="*/ 17381880 w 17380800"/>
              <a:gd name="textAreaTop" fmla="*/ 0 h 360"/>
              <a:gd name="textAreaBottom" fmla="*/ 2880 h 360"/>
            </a:gdLst>
            <a:ahLst/>
            <a:cxnLst/>
            <a:rect l="textAreaLeft" t="textAreaTop" r="textAreaRight" b="textAreaBottom"/>
            <a:pathLst>
              <a:path w="17381855">
                <a:moveTo>
                  <a:pt x="0" y="0"/>
                </a:moveTo>
                <a:lnTo>
                  <a:pt x="17381669" y="0"/>
                </a:lnTo>
              </a:path>
            </a:pathLst>
          </a:custGeom>
          <a:noFill/>
          <a:ln w="31412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0" name="bg object 17"/>
          <p:cNvSpPr/>
          <p:nvPr/>
        </p:nvSpPr>
        <p:spPr>
          <a:xfrm>
            <a:off x="18428040" y="356040"/>
            <a:ext cx="313920" cy="309960"/>
          </a:xfrm>
          <a:custGeom>
            <a:avLst/>
            <a:gdLst>
              <a:gd name="textAreaLeft" fmla="*/ 0 w 313920"/>
              <a:gd name="textAreaRight" fmla="*/ 315000 w 313920"/>
              <a:gd name="textAreaTop" fmla="*/ 0 h 309960"/>
              <a:gd name="textAreaBottom" fmla="*/ 311040 h 309960"/>
            </a:gdLst>
            <a:ahLst/>
            <a:cxnLst/>
            <a:rect l="textAreaLeft" t="textAreaTop" r="textAreaRight" b="textAreaBottom"/>
            <a:pathLst>
              <a:path w="314959" h="311150">
                <a:moveTo>
                  <a:pt x="314702" y="0"/>
                </a:moveTo>
                <a:lnTo>
                  <a:pt x="0" y="0"/>
                </a:lnTo>
                <a:lnTo>
                  <a:pt x="0" y="311016"/>
                </a:lnTo>
                <a:lnTo>
                  <a:pt x="314702" y="311016"/>
                </a:lnTo>
                <a:lnTo>
                  <a:pt x="314702" y="0"/>
                </a:lnTo>
                <a:close/>
              </a:path>
            </a:pathLst>
          </a:cu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2" name="bg object 18"/>
          <p:cNvSpPr/>
          <p:nvPr/>
        </p:nvSpPr>
        <p:spPr>
          <a:xfrm>
            <a:off x="12445200" y="865800"/>
            <a:ext cx="156240" cy="154440"/>
          </a:xfrm>
          <a:custGeom>
            <a:avLst/>
            <a:gdLst>
              <a:gd name="textAreaLeft" fmla="*/ 0 w 156240"/>
              <a:gd name="textAreaRight" fmla="*/ 157320 w 156240"/>
              <a:gd name="textAreaTop" fmla="*/ 0 h 154440"/>
              <a:gd name="textAreaBottom" fmla="*/ 155520 h 154440"/>
            </a:gdLst>
            <a:ahLst/>
            <a:cxnLst/>
            <a:rect l="textAreaLeft" t="textAreaTop" r="textAreaRight" b="textAreaBottom"/>
            <a:pathLst>
              <a:path w="157479" h="155575">
                <a:moveTo>
                  <a:pt x="157356" y="0"/>
                </a:moveTo>
                <a:lnTo>
                  <a:pt x="0" y="0"/>
                </a:lnTo>
                <a:lnTo>
                  <a:pt x="0" y="155513"/>
                </a:lnTo>
                <a:lnTo>
                  <a:pt x="157356" y="155513"/>
                </a:lnTo>
                <a:lnTo>
                  <a:pt x="157356" y="0"/>
                </a:lnTo>
                <a:close/>
              </a:path>
            </a:pathLst>
          </a:cu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3" name="Picture 34"/>
          <p:cNvPicPr/>
          <p:nvPr/>
        </p:nvPicPr>
        <p:blipFill>
          <a:blip r:embed="rId14"/>
          <a:stretch/>
        </p:blipFill>
        <p:spPr>
          <a:xfrm>
            <a:off x="14623920" y="894960"/>
            <a:ext cx="4436280" cy="1682640"/>
          </a:xfrm>
          <a:prstGeom prst="rect">
            <a:avLst/>
          </a:prstGeom>
          <a:ln w="0"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ftr" idx="1"/>
          </p:nvPr>
        </p:nvSpPr>
        <p:spPr>
          <a:xfrm>
            <a:off x="6835320" y="10517760"/>
            <a:ext cx="6432120" cy="564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sldNum" idx="2"/>
          </p:nvPr>
        </p:nvSpPr>
        <p:spPr>
          <a:xfrm>
            <a:off x="14474880" y="10517760"/>
            <a:ext cx="4622760" cy="564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x-none" sz="1800" b="0" strike="noStrike" spc="-1">
                <a:solidFill>
                  <a:srgbClr val="B2B2B2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5EA7CA8-4DD7-4F64-9635-2EDA17C438A5}" type="slidenum">
              <a:rPr lang="x-none" sz="1800" b="0" strike="noStrike" spc="-1">
                <a:solidFill>
                  <a:srgbClr val="B2B2B2"/>
                </a:solidFill>
                <a:latin typeface="Calibri"/>
              </a:rPr>
              <a:t>‹#›</a:t>
            </a:fld>
            <a:endParaRPr lang="pl-PL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dt" idx="3"/>
          </p:nvPr>
        </p:nvSpPr>
        <p:spPr>
          <a:xfrm>
            <a:off x="1005120" y="10517760"/>
            <a:ext cx="4622760" cy="564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7" name="PlaceHolder 4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8" name="PlaceHolder 5"/>
          <p:cNvSpPr>
            <a:spLocks noGrp="1"/>
          </p:cNvSpPr>
          <p:nvPr>
            <p:ph type="body"/>
          </p:nvPr>
        </p:nvSpPr>
        <p:spPr>
          <a:xfrm>
            <a:off x="1005120" y="2646360"/>
            <a:ext cx="1809324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bg object 16" hidden="1"/>
          <p:cNvSpPr/>
          <p:nvPr/>
        </p:nvSpPr>
        <p:spPr>
          <a:xfrm>
            <a:off x="1361160" y="2562480"/>
            <a:ext cx="17380800" cy="360"/>
          </a:xfrm>
          <a:custGeom>
            <a:avLst/>
            <a:gdLst>
              <a:gd name="textAreaLeft" fmla="*/ 0 w 17380800"/>
              <a:gd name="textAreaRight" fmla="*/ 17381880 w 17380800"/>
              <a:gd name="textAreaTop" fmla="*/ 0 h 360"/>
              <a:gd name="textAreaBottom" fmla="*/ 2880 h 360"/>
            </a:gdLst>
            <a:ahLst/>
            <a:cxnLst/>
            <a:rect l="textAreaLeft" t="textAreaTop" r="textAreaRight" b="textAreaBottom"/>
            <a:pathLst>
              <a:path w="17381855">
                <a:moveTo>
                  <a:pt x="0" y="0"/>
                </a:moveTo>
                <a:lnTo>
                  <a:pt x="17381669" y="0"/>
                </a:lnTo>
              </a:path>
            </a:pathLst>
          </a:custGeom>
          <a:noFill/>
          <a:ln w="31412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46" name="bg object 17" hidden="1"/>
          <p:cNvSpPr/>
          <p:nvPr/>
        </p:nvSpPr>
        <p:spPr>
          <a:xfrm>
            <a:off x="18428040" y="356040"/>
            <a:ext cx="313920" cy="309960"/>
          </a:xfrm>
          <a:custGeom>
            <a:avLst/>
            <a:gdLst>
              <a:gd name="textAreaLeft" fmla="*/ 0 w 313920"/>
              <a:gd name="textAreaRight" fmla="*/ 315000 w 313920"/>
              <a:gd name="textAreaTop" fmla="*/ 0 h 309960"/>
              <a:gd name="textAreaBottom" fmla="*/ 311040 h 309960"/>
            </a:gdLst>
            <a:ahLst/>
            <a:cxnLst/>
            <a:rect l="textAreaLeft" t="textAreaTop" r="textAreaRight" b="textAreaBottom"/>
            <a:pathLst>
              <a:path w="314959" h="311150">
                <a:moveTo>
                  <a:pt x="314702" y="0"/>
                </a:moveTo>
                <a:lnTo>
                  <a:pt x="0" y="0"/>
                </a:lnTo>
                <a:lnTo>
                  <a:pt x="0" y="311016"/>
                </a:lnTo>
                <a:lnTo>
                  <a:pt x="314702" y="311016"/>
                </a:lnTo>
                <a:lnTo>
                  <a:pt x="314702" y="0"/>
                </a:lnTo>
                <a:close/>
              </a:path>
            </a:pathLst>
          </a:cu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47" name="bg object 18" hidden="1"/>
          <p:cNvSpPr/>
          <p:nvPr/>
        </p:nvSpPr>
        <p:spPr>
          <a:xfrm>
            <a:off x="12445200" y="865800"/>
            <a:ext cx="156240" cy="154440"/>
          </a:xfrm>
          <a:custGeom>
            <a:avLst/>
            <a:gdLst>
              <a:gd name="textAreaLeft" fmla="*/ 0 w 156240"/>
              <a:gd name="textAreaRight" fmla="*/ 157320 w 156240"/>
              <a:gd name="textAreaTop" fmla="*/ 0 h 154440"/>
              <a:gd name="textAreaBottom" fmla="*/ 155520 h 154440"/>
            </a:gdLst>
            <a:ahLst/>
            <a:cxnLst/>
            <a:rect l="textAreaLeft" t="textAreaTop" r="textAreaRight" b="textAreaBottom"/>
            <a:pathLst>
              <a:path w="157479" h="155575">
                <a:moveTo>
                  <a:pt x="157356" y="0"/>
                </a:moveTo>
                <a:lnTo>
                  <a:pt x="0" y="0"/>
                </a:lnTo>
                <a:lnTo>
                  <a:pt x="0" y="155513"/>
                </a:lnTo>
                <a:lnTo>
                  <a:pt x="157356" y="155513"/>
                </a:lnTo>
                <a:lnTo>
                  <a:pt x="157356" y="0"/>
                </a:lnTo>
                <a:close/>
              </a:path>
            </a:pathLst>
          </a:cu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48" name="Picture 34"/>
          <p:cNvPicPr/>
          <p:nvPr/>
        </p:nvPicPr>
        <p:blipFill>
          <a:blip r:embed="rId14"/>
          <a:stretch/>
        </p:blipFill>
        <p:spPr>
          <a:xfrm>
            <a:off x="14623920" y="894960"/>
            <a:ext cx="4436280" cy="1682640"/>
          </a:xfrm>
          <a:prstGeom prst="rect">
            <a:avLst/>
          </a:prstGeom>
          <a:ln w="0">
            <a:noFill/>
          </a:ln>
        </p:spPr>
      </p:pic>
      <p:sp>
        <p:nvSpPr>
          <p:cNvPr id="49" name="bg object 16"/>
          <p:cNvSpPr/>
          <p:nvPr/>
        </p:nvSpPr>
        <p:spPr>
          <a:xfrm>
            <a:off x="1361160" y="2547000"/>
            <a:ext cx="17380800" cy="30600"/>
          </a:xfrm>
          <a:custGeom>
            <a:avLst/>
            <a:gdLst>
              <a:gd name="textAreaLeft" fmla="*/ 0 w 17380800"/>
              <a:gd name="textAreaRight" fmla="*/ 17381880 w 17380800"/>
              <a:gd name="textAreaTop" fmla="*/ 0 h 30600"/>
              <a:gd name="textAreaBottom" fmla="*/ 31680 h 30600"/>
            </a:gdLst>
            <a:ahLst/>
            <a:cxnLst/>
            <a:rect l="textAreaLeft" t="textAreaTop" r="textAreaRight" b="textAreaBottom"/>
            <a:pathLst>
              <a:path w="17381855" h="31750">
                <a:moveTo>
                  <a:pt x="0" y="31412"/>
                </a:moveTo>
                <a:lnTo>
                  <a:pt x="17381669" y="31412"/>
                </a:lnTo>
                <a:lnTo>
                  <a:pt x="17381669" y="0"/>
                </a:lnTo>
                <a:lnTo>
                  <a:pt x="0" y="0"/>
                </a:lnTo>
                <a:lnTo>
                  <a:pt x="0" y="31412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50" name="Picture 29"/>
          <p:cNvPicPr/>
          <p:nvPr/>
        </p:nvPicPr>
        <p:blipFill>
          <a:blip r:embed="rId14"/>
          <a:stretch/>
        </p:blipFill>
        <p:spPr>
          <a:xfrm>
            <a:off x="14623920" y="894960"/>
            <a:ext cx="4436280" cy="1682640"/>
          </a:xfrm>
          <a:prstGeom prst="rect">
            <a:avLst/>
          </a:prstGeom>
          <a:ln w="0">
            <a:noFill/>
          </a:ln>
        </p:spPr>
      </p:pic>
      <p:sp>
        <p:nvSpPr>
          <p:cNvPr id="51" name="PlaceHolder 1"/>
          <p:cNvSpPr>
            <a:spLocks noGrp="1"/>
          </p:cNvSpPr>
          <p:nvPr>
            <p:ph type="ftr" idx="4"/>
          </p:nvPr>
        </p:nvSpPr>
        <p:spPr>
          <a:xfrm>
            <a:off x="6835320" y="10517760"/>
            <a:ext cx="6432120" cy="564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&lt;stopka&gt;</a:t>
            </a:r>
          </a:p>
        </p:txBody>
      </p:sp>
      <p:sp>
        <p:nvSpPr>
          <p:cNvPr id="52" name="PlaceHolder 2"/>
          <p:cNvSpPr>
            <a:spLocks noGrp="1"/>
          </p:cNvSpPr>
          <p:nvPr>
            <p:ph type="sldNum" idx="5"/>
          </p:nvPr>
        </p:nvSpPr>
        <p:spPr>
          <a:xfrm>
            <a:off x="14474880" y="10517760"/>
            <a:ext cx="4622760" cy="564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x-none" sz="1800" b="0" strike="noStrike" spc="-1">
                <a:solidFill>
                  <a:srgbClr val="B2B2B2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F03C3DF-5BA0-4249-827A-830E0C2B0C73}" type="slidenum">
              <a:rPr lang="x-none" sz="1800" b="0" strike="noStrike" spc="-1">
                <a:solidFill>
                  <a:srgbClr val="B2B2B2"/>
                </a:solidFill>
                <a:latin typeface="Calibri"/>
              </a:rPr>
              <a:t>‹#›</a:t>
            </a:fld>
            <a:endParaRPr lang="pl-PL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dt" idx="6"/>
          </p:nvPr>
        </p:nvSpPr>
        <p:spPr>
          <a:xfrm>
            <a:off x="1005120" y="10517760"/>
            <a:ext cx="4622760" cy="564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&lt;data/godzina&gt;</a:t>
            </a:r>
          </a:p>
        </p:txBody>
      </p:sp>
      <p:sp>
        <p:nvSpPr>
          <p:cNvPr id="54" name="PlaceHolder 4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55" name="PlaceHolder 5"/>
          <p:cNvSpPr>
            <a:spLocks noGrp="1"/>
          </p:cNvSpPr>
          <p:nvPr>
            <p:ph type="body"/>
          </p:nvPr>
        </p:nvSpPr>
        <p:spPr>
          <a:xfrm>
            <a:off x="1005120" y="2646360"/>
            <a:ext cx="1809324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bg object 16" hidden="1"/>
          <p:cNvSpPr/>
          <p:nvPr/>
        </p:nvSpPr>
        <p:spPr>
          <a:xfrm>
            <a:off x="1361160" y="2562480"/>
            <a:ext cx="17380800" cy="360"/>
          </a:xfrm>
          <a:custGeom>
            <a:avLst/>
            <a:gdLst>
              <a:gd name="textAreaLeft" fmla="*/ 0 w 17380800"/>
              <a:gd name="textAreaRight" fmla="*/ 17381880 w 17380800"/>
              <a:gd name="textAreaTop" fmla="*/ 0 h 360"/>
              <a:gd name="textAreaBottom" fmla="*/ 2880 h 360"/>
            </a:gdLst>
            <a:ahLst/>
            <a:cxnLst/>
            <a:rect l="textAreaLeft" t="textAreaTop" r="textAreaRight" b="textAreaBottom"/>
            <a:pathLst>
              <a:path w="17381855">
                <a:moveTo>
                  <a:pt x="0" y="0"/>
                </a:moveTo>
                <a:lnTo>
                  <a:pt x="17381669" y="0"/>
                </a:lnTo>
              </a:path>
            </a:pathLst>
          </a:custGeom>
          <a:noFill/>
          <a:ln w="31412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93" name="bg object 17" hidden="1"/>
          <p:cNvSpPr/>
          <p:nvPr/>
        </p:nvSpPr>
        <p:spPr>
          <a:xfrm>
            <a:off x="18428040" y="356040"/>
            <a:ext cx="313920" cy="309960"/>
          </a:xfrm>
          <a:custGeom>
            <a:avLst/>
            <a:gdLst>
              <a:gd name="textAreaLeft" fmla="*/ 0 w 313920"/>
              <a:gd name="textAreaRight" fmla="*/ 315000 w 313920"/>
              <a:gd name="textAreaTop" fmla="*/ 0 h 309960"/>
              <a:gd name="textAreaBottom" fmla="*/ 311040 h 309960"/>
            </a:gdLst>
            <a:ahLst/>
            <a:cxnLst/>
            <a:rect l="textAreaLeft" t="textAreaTop" r="textAreaRight" b="textAreaBottom"/>
            <a:pathLst>
              <a:path w="314959" h="311150">
                <a:moveTo>
                  <a:pt x="314702" y="0"/>
                </a:moveTo>
                <a:lnTo>
                  <a:pt x="0" y="0"/>
                </a:lnTo>
                <a:lnTo>
                  <a:pt x="0" y="311016"/>
                </a:lnTo>
                <a:lnTo>
                  <a:pt x="314702" y="311016"/>
                </a:lnTo>
                <a:lnTo>
                  <a:pt x="314702" y="0"/>
                </a:lnTo>
                <a:close/>
              </a:path>
            </a:pathLst>
          </a:cu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94" name="bg object 18" hidden="1"/>
          <p:cNvSpPr/>
          <p:nvPr/>
        </p:nvSpPr>
        <p:spPr>
          <a:xfrm>
            <a:off x="12445200" y="865800"/>
            <a:ext cx="156240" cy="154440"/>
          </a:xfrm>
          <a:custGeom>
            <a:avLst/>
            <a:gdLst>
              <a:gd name="textAreaLeft" fmla="*/ 0 w 156240"/>
              <a:gd name="textAreaRight" fmla="*/ 157320 w 156240"/>
              <a:gd name="textAreaTop" fmla="*/ 0 h 154440"/>
              <a:gd name="textAreaBottom" fmla="*/ 155520 h 154440"/>
            </a:gdLst>
            <a:ahLst/>
            <a:cxnLst/>
            <a:rect l="textAreaLeft" t="textAreaTop" r="textAreaRight" b="textAreaBottom"/>
            <a:pathLst>
              <a:path w="157479" h="155575">
                <a:moveTo>
                  <a:pt x="157356" y="0"/>
                </a:moveTo>
                <a:lnTo>
                  <a:pt x="0" y="0"/>
                </a:lnTo>
                <a:lnTo>
                  <a:pt x="0" y="155513"/>
                </a:lnTo>
                <a:lnTo>
                  <a:pt x="157356" y="155513"/>
                </a:lnTo>
                <a:lnTo>
                  <a:pt x="157356" y="0"/>
                </a:lnTo>
                <a:close/>
              </a:path>
            </a:pathLst>
          </a:cu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95" name="Picture 34"/>
          <p:cNvPicPr/>
          <p:nvPr/>
        </p:nvPicPr>
        <p:blipFill>
          <a:blip r:embed="rId14"/>
          <a:stretch/>
        </p:blipFill>
        <p:spPr>
          <a:xfrm>
            <a:off x="14623920" y="894960"/>
            <a:ext cx="4436280" cy="1682640"/>
          </a:xfrm>
          <a:prstGeom prst="rect">
            <a:avLst/>
          </a:prstGeom>
          <a:ln w="0">
            <a:noFill/>
          </a:ln>
        </p:spPr>
      </p:pic>
      <p:sp>
        <p:nvSpPr>
          <p:cNvPr id="96" name="bg object 16"/>
          <p:cNvSpPr/>
          <p:nvPr/>
        </p:nvSpPr>
        <p:spPr>
          <a:xfrm>
            <a:off x="1361160" y="2547000"/>
            <a:ext cx="17380800" cy="30600"/>
          </a:xfrm>
          <a:custGeom>
            <a:avLst/>
            <a:gdLst>
              <a:gd name="textAreaLeft" fmla="*/ 0 w 17380800"/>
              <a:gd name="textAreaRight" fmla="*/ 17381880 w 17380800"/>
              <a:gd name="textAreaTop" fmla="*/ 0 h 30600"/>
              <a:gd name="textAreaBottom" fmla="*/ 31680 h 30600"/>
            </a:gdLst>
            <a:ahLst/>
            <a:cxnLst/>
            <a:rect l="textAreaLeft" t="textAreaTop" r="textAreaRight" b="textAreaBottom"/>
            <a:pathLst>
              <a:path w="17381855" h="31750">
                <a:moveTo>
                  <a:pt x="0" y="31412"/>
                </a:moveTo>
                <a:lnTo>
                  <a:pt x="17381669" y="31412"/>
                </a:lnTo>
                <a:lnTo>
                  <a:pt x="17381669" y="0"/>
                </a:lnTo>
                <a:lnTo>
                  <a:pt x="0" y="0"/>
                </a:lnTo>
                <a:lnTo>
                  <a:pt x="0" y="31412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97" name="Picture 29"/>
          <p:cNvPicPr/>
          <p:nvPr/>
        </p:nvPicPr>
        <p:blipFill>
          <a:blip r:embed="rId14"/>
          <a:stretch/>
        </p:blipFill>
        <p:spPr>
          <a:xfrm>
            <a:off x="14623920" y="894960"/>
            <a:ext cx="4436280" cy="1682640"/>
          </a:xfrm>
          <a:prstGeom prst="rect">
            <a:avLst/>
          </a:prstGeom>
          <a:ln w="0">
            <a:noFill/>
          </a:ln>
        </p:spPr>
      </p:pic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2880" cy="188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1005120" y="2646360"/>
            <a:ext cx="18092880" cy="655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  <p:sp>
        <p:nvSpPr>
          <p:cNvPr id="100" name="PlaceHolder 3"/>
          <p:cNvSpPr>
            <a:spLocks noGrp="1"/>
          </p:cNvSpPr>
          <p:nvPr>
            <p:ph type="ftr" idx="7"/>
          </p:nvPr>
        </p:nvSpPr>
        <p:spPr>
          <a:xfrm>
            <a:off x="6835320" y="10517760"/>
            <a:ext cx="6432120" cy="564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&lt;stopka&gt;</a:t>
            </a:r>
          </a:p>
        </p:txBody>
      </p:sp>
      <p:sp>
        <p:nvSpPr>
          <p:cNvPr id="101" name="PlaceHolder 4"/>
          <p:cNvSpPr>
            <a:spLocks noGrp="1"/>
          </p:cNvSpPr>
          <p:nvPr>
            <p:ph type="sldNum" idx="8"/>
          </p:nvPr>
        </p:nvSpPr>
        <p:spPr>
          <a:xfrm>
            <a:off x="14474880" y="10517760"/>
            <a:ext cx="4622760" cy="564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x-none" sz="1800" b="0" strike="noStrike" spc="-1">
                <a:solidFill>
                  <a:srgbClr val="B2B2B2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4B4591D-908F-41BF-846E-B8C86A1E68B5}" type="slidenum">
              <a:rPr lang="x-none" sz="1800" b="0" strike="noStrike" spc="-1">
                <a:solidFill>
                  <a:srgbClr val="B2B2B2"/>
                </a:solidFill>
                <a:latin typeface="Calibri"/>
              </a:rPr>
              <a:t>‹#›</a:t>
            </a:fld>
            <a:endParaRPr lang="pl-PL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dt" idx="9"/>
          </p:nvPr>
        </p:nvSpPr>
        <p:spPr>
          <a:xfrm>
            <a:off x="1005120" y="10517760"/>
            <a:ext cx="4622760" cy="564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&lt;data/godzina&gt;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bg object 16"/>
          <p:cNvSpPr/>
          <p:nvPr/>
        </p:nvSpPr>
        <p:spPr>
          <a:xfrm>
            <a:off x="1361160" y="2562480"/>
            <a:ext cx="17380800" cy="360"/>
          </a:xfrm>
          <a:custGeom>
            <a:avLst/>
            <a:gdLst>
              <a:gd name="textAreaLeft" fmla="*/ 0 w 17380800"/>
              <a:gd name="textAreaRight" fmla="*/ 17381880 w 17380800"/>
              <a:gd name="textAreaTop" fmla="*/ 0 h 360"/>
              <a:gd name="textAreaBottom" fmla="*/ 2880 h 360"/>
            </a:gdLst>
            <a:ahLst/>
            <a:cxnLst/>
            <a:rect l="textAreaLeft" t="textAreaTop" r="textAreaRight" b="textAreaBottom"/>
            <a:pathLst>
              <a:path w="17381855">
                <a:moveTo>
                  <a:pt x="0" y="0"/>
                </a:moveTo>
                <a:lnTo>
                  <a:pt x="17381669" y="0"/>
                </a:lnTo>
              </a:path>
            </a:pathLst>
          </a:custGeom>
          <a:noFill/>
          <a:ln w="31412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40" name="bg object 17"/>
          <p:cNvSpPr/>
          <p:nvPr/>
        </p:nvSpPr>
        <p:spPr>
          <a:xfrm>
            <a:off x="18428040" y="356040"/>
            <a:ext cx="313920" cy="309960"/>
          </a:xfrm>
          <a:custGeom>
            <a:avLst/>
            <a:gdLst>
              <a:gd name="textAreaLeft" fmla="*/ 0 w 313920"/>
              <a:gd name="textAreaRight" fmla="*/ 315000 w 313920"/>
              <a:gd name="textAreaTop" fmla="*/ 0 h 309960"/>
              <a:gd name="textAreaBottom" fmla="*/ 311040 h 309960"/>
            </a:gdLst>
            <a:ahLst/>
            <a:cxnLst/>
            <a:rect l="textAreaLeft" t="textAreaTop" r="textAreaRight" b="textAreaBottom"/>
            <a:pathLst>
              <a:path w="314959" h="311150">
                <a:moveTo>
                  <a:pt x="314702" y="0"/>
                </a:moveTo>
                <a:lnTo>
                  <a:pt x="0" y="0"/>
                </a:lnTo>
                <a:lnTo>
                  <a:pt x="0" y="311016"/>
                </a:lnTo>
                <a:lnTo>
                  <a:pt x="314702" y="311016"/>
                </a:lnTo>
                <a:lnTo>
                  <a:pt x="314702" y="0"/>
                </a:lnTo>
                <a:close/>
              </a:path>
            </a:pathLst>
          </a:cu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41" name="bg object 18"/>
          <p:cNvSpPr/>
          <p:nvPr/>
        </p:nvSpPr>
        <p:spPr>
          <a:xfrm>
            <a:off x="12445200" y="865800"/>
            <a:ext cx="156240" cy="154440"/>
          </a:xfrm>
          <a:custGeom>
            <a:avLst/>
            <a:gdLst>
              <a:gd name="textAreaLeft" fmla="*/ 0 w 156240"/>
              <a:gd name="textAreaRight" fmla="*/ 157320 w 156240"/>
              <a:gd name="textAreaTop" fmla="*/ 0 h 154440"/>
              <a:gd name="textAreaBottom" fmla="*/ 155520 h 154440"/>
            </a:gdLst>
            <a:ahLst/>
            <a:cxnLst/>
            <a:rect l="textAreaLeft" t="textAreaTop" r="textAreaRight" b="textAreaBottom"/>
            <a:pathLst>
              <a:path w="157479" h="155575">
                <a:moveTo>
                  <a:pt x="157356" y="0"/>
                </a:moveTo>
                <a:lnTo>
                  <a:pt x="0" y="0"/>
                </a:lnTo>
                <a:lnTo>
                  <a:pt x="0" y="155513"/>
                </a:lnTo>
                <a:lnTo>
                  <a:pt x="157356" y="155513"/>
                </a:lnTo>
                <a:lnTo>
                  <a:pt x="157356" y="0"/>
                </a:lnTo>
                <a:close/>
              </a:path>
            </a:pathLst>
          </a:cu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142" name="Picture 34"/>
          <p:cNvPicPr/>
          <p:nvPr/>
        </p:nvPicPr>
        <p:blipFill>
          <a:blip r:embed="rId14"/>
          <a:stretch/>
        </p:blipFill>
        <p:spPr>
          <a:xfrm>
            <a:off x="14623920" y="894960"/>
            <a:ext cx="4436280" cy="1682640"/>
          </a:xfrm>
          <a:prstGeom prst="rect">
            <a:avLst/>
          </a:prstGeom>
          <a:ln w="0">
            <a:noFill/>
          </a:ln>
        </p:spPr>
      </p:pic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2880" cy="188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144" name="PlaceHolder 2"/>
          <p:cNvSpPr>
            <a:spLocks noGrp="1"/>
          </p:cNvSpPr>
          <p:nvPr>
            <p:ph type="ftr" idx="10"/>
          </p:nvPr>
        </p:nvSpPr>
        <p:spPr>
          <a:xfrm>
            <a:off x="6835320" y="10517760"/>
            <a:ext cx="6432120" cy="564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&lt;stopka&gt;</a:t>
            </a:r>
          </a:p>
        </p:txBody>
      </p:sp>
      <p:sp>
        <p:nvSpPr>
          <p:cNvPr id="145" name="PlaceHolder 3"/>
          <p:cNvSpPr>
            <a:spLocks noGrp="1"/>
          </p:cNvSpPr>
          <p:nvPr>
            <p:ph type="sldNum" idx="11"/>
          </p:nvPr>
        </p:nvSpPr>
        <p:spPr>
          <a:xfrm>
            <a:off x="14474880" y="10517760"/>
            <a:ext cx="4622760" cy="564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x-none" sz="1800" b="0" strike="noStrike" spc="-1">
                <a:solidFill>
                  <a:srgbClr val="B2B2B2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852D7C9-7075-406F-86EE-896480970864}" type="slidenum">
              <a:rPr lang="x-none" sz="1800" b="0" strike="noStrike" spc="-1">
                <a:solidFill>
                  <a:srgbClr val="B2B2B2"/>
                </a:solidFill>
                <a:latin typeface="Calibri"/>
              </a:rPr>
              <a:t>‹#›</a:t>
            </a:fld>
            <a:endParaRPr lang="pl-PL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6" name="PlaceHolder 4"/>
          <p:cNvSpPr>
            <a:spLocks noGrp="1"/>
          </p:cNvSpPr>
          <p:nvPr>
            <p:ph type="dt" idx="12"/>
          </p:nvPr>
        </p:nvSpPr>
        <p:spPr>
          <a:xfrm>
            <a:off x="1005120" y="10517760"/>
            <a:ext cx="4622760" cy="564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&lt;data/godzina&gt;</a:t>
            </a:r>
          </a:p>
        </p:txBody>
      </p:sp>
      <p:sp>
        <p:nvSpPr>
          <p:cNvPr id="147" name="PlaceHolder 5"/>
          <p:cNvSpPr>
            <a:spLocks noGrp="1"/>
          </p:cNvSpPr>
          <p:nvPr>
            <p:ph type="body"/>
          </p:nvPr>
        </p:nvSpPr>
        <p:spPr>
          <a:xfrm>
            <a:off x="1005120" y="2646360"/>
            <a:ext cx="1809324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bg object 16"/>
          <p:cNvSpPr/>
          <p:nvPr/>
        </p:nvSpPr>
        <p:spPr>
          <a:xfrm>
            <a:off x="1361160" y="2562480"/>
            <a:ext cx="17380800" cy="360"/>
          </a:xfrm>
          <a:custGeom>
            <a:avLst/>
            <a:gdLst>
              <a:gd name="textAreaLeft" fmla="*/ 0 w 17380800"/>
              <a:gd name="textAreaRight" fmla="*/ 17381880 w 17380800"/>
              <a:gd name="textAreaTop" fmla="*/ 0 h 360"/>
              <a:gd name="textAreaBottom" fmla="*/ 2880 h 360"/>
            </a:gdLst>
            <a:ahLst/>
            <a:cxnLst/>
            <a:rect l="textAreaLeft" t="textAreaTop" r="textAreaRight" b="textAreaBottom"/>
            <a:pathLst>
              <a:path w="17381855">
                <a:moveTo>
                  <a:pt x="0" y="0"/>
                </a:moveTo>
                <a:lnTo>
                  <a:pt x="17381669" y="0"/>
                </a:lnTo>
              </a:path>
            </a:pathLst>
          </a:custGeom>
          <a:noFill/>
          <a:ln w="31412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85" name="bg object 17"/>
          <p:cNvSpPr/>
          <p:nvPr/>
        </p:nvSpPr>
        <p:spPr>
          <a:xfrm>
            <a:off x="18428040" y="356040"/>
            <a:ext cx="313920" cy="309960"/>
          </a:xfrm>
          <a:custGeom>
            <a:avLst/>
            <a:gdLst>
              <a:gd name="textAreaLeft" fmla="*/ 0 w 313920"/>
              <a:gd name="textAreaRight" fmla="*/ 315000 w 313920"/>
              <a:gd name="textAreaTop" fmla="*/ 0 h 309960"/>
              <a:gd name="textAreaBottom" fmla="*/ 311040 h 309960"/>
            </a:gdLst>
            <a:ahLst/>
            <a:cxnLst/>
            <a:rect l="textAreaLeft" t="textAreaTop" r="textAreaRight" b="textAreaBottom"/>
            <a:pathLst>
              <a:path w="314959" h="311150">
                <a:moveTo>
                  <a:pt x="314702" y="0"/>
                </a:moveTo>
                <a:lnTo>
                  <a:pt x="0" y="0"/>
                </a:lnTo>
                <a:lnTo>
                  <a:pt x="0" y="311016"/>
                </a:lnTo>
                <a:lnTo>
                  <a:pt x="314702" y="311016"/>
                </a:lnTo>
                <a:lnTo>
                  <a:pt x="314702" y="0"/>
                </a:lnTo>
                <a:close/>
              </a:path>
            </a:pathLst>
          </a:cu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86" name="bg object 18"/>
          <p:cNvSpPr/>
          <p:nvPr/>
        </p:nvSpPr>
        <p:spPr>
          <a:xfrm>
            <a:off x="12445200" y="865800"/>
            <a:ext cx="156240" cy="154440"/>
          </a:xfrm>
          <a:custGeom>
            <a:avLst/>
            <a:gdLst>
              <a:gd name="textAreaLeft" fmla="*/ 0 w 156240"/>
              <a:gd name="textAreaRight" fmla="*/ 157320 w 156240"/>
              <a:gd name="textAreaTop" fmla="*/ 0 h 154440"/>
              <a:gd name="textAreaBottom" fmla="*/ 155520 h 154440"/>
            </a:gdLst>
            <a:ahLst/>
            <a:cxnLst/>
            <a:rect l="textAreaLeft" t="textAreaTop" r="textAreaRight" b="textAreaBottom"/>
            <a:pathLst>
              <a:path w="157479" h="155575">
                <a:moveTo>
                  <a:pt x="157356" y="0"/>
                </a:moveTo>
                <a:lnTo>
                  <a:pt x="0" y="0"/>
                </a:lnTo>
                <a:lnTo>
                  <a:pt x="0" y="155513"/>
                </a:lnTo>
                <a:lnTo>
                  <a:pt x="157356" y="155513"/>
                </a:lnTo>
                <a:lnTo>
                  <a:pt x="157356" y="0"/>
                </a:lnTo>
                <a:close/>
              </a:path>
            </a:pathLst>
          </a:cu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187" name="Picture 34"/>
          <p:cNvPicPr/>
          <p:nvPr/>
        </p:nvPicPr>
        <p:blipFill>
          <a:blip r:embed="rId14"/>
          <a:stretch/>
        </p:blipFill>
        <p:spPr>
          <a:xfrm>
            <a:off x="14623920" y="894960"/>
            <a:ext cx="4436280" cy="1682640"/>
          </a:xfrm>
          <a:prstGeom prst="rect">
            <a:avLst/>
          </a:prstGeom>
          <a:ln w="0">
            <a:noFill/>
          </a:ln>
        </p:spPr>
      </p:pic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2880" cy="188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1005120" y="2646360"/>
            <a:ext cx="18092880" cy="655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  <p:sp>
        <p:nvSpPr>
          <p:cNvPr id="190" name="PlaceHolder 3"/>
          <p:cNvSpPr>
            <a:spLocks noGrp="1"/>
          </p:cNvSpPr>
          <p:nvPr>
            <p:ph type="ftr" idx="13"/>
          </p:nvPr>
        </p:nvSpPr>
        <p:spPr>
          <a:xfrm>
            <a:off x="6835320" y="10517760"/>
            <a:ext cx="6432120" cy="564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&lt;stopka&gt;</a:t>
            </a:r>
          </a:p>
        </p:txBody>
      </p:sp>
      <p:sp>
        <p:nvSpPr>
          <p:cNvPr id="191" name="PlaceHolder 4"/>
          <p:cNvSpPr>
            <a:spLocks noGrp="1"/>
          </p:cNvSpPr>
          <p:nvPr>
            <p:ph type="sldNum" idx="14"/>
          </p:nvPr>
        </p:nvSpPr>
        <p:spPr>
          <a:xfrm>
            <a:off x="14474880" y="10517760"/>
            <a:ext cx="4622760" cy="564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x-none" sz="1800" b="0" strike="noStrike" spc="-1">
                <a:solidFill>
                  <a:srgbClr val="B2B2B2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11FBD87-BC90-44D7-840E-099F4A8F6FCA}" type="slidenum">
              <a:rPr lang="x-none" sz="1800" b="0" strike="noStrike" spc="-1">
                <a:solidFill>
                  <a:srgbClr val="B2B2B2"/>
                </a:solidFill>
                <a:latin typeface="Calibri"/>
              </a:rPr>
              <a:t>‹#›</a:t>
            </a:fld>
            <a:endParaRPr lang="pl-PL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2" name="PlaceHolder 5"/>
          <p:cNvSpPr>
            <a:spLocks noGrp="1"/>
          </p:cNvSpPr>
          <p:nvPr>
            <p:ph type="dt" idx="15"/>
          </p:nvPr>
        </p:nvSpPr>
        <p:spPr>
          <a:xfrm>
            <a:off x="1005120" y="10517760"/>
            <a:ext cx="4622760" cy="564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&lt;data/godzina&gt;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object 2"/>
          <p:cNvSpPr/>
          <p:nvPr/>
        </p:nvSpPr>
        <p:spPr>
          <a:xfrm>
            <a:off x="0" y="0"/>
            <a:ext cx="20103120" cy="11307600"/>
          </a:xfrm>
          <a:custGeom>
            <a:avLst/>
            <a:gdLst>
              <a:gd name="textAreaLeft" fmla="*/ 0 w 20103120"/>
              <a:gd name="textAreaRight" fmla="*/ 20104200 w 20103120"/>
              <a:gd name="textAreaTop" fmla="*/ 0 h 11307600"/>
              <a:gd name="textAreaBottom" fmla="*/ 11308680 h 11307600"/>
            </a:gdLst>
            <a:ahLst/>
            <a:cxnLst/>
            <a:rect l="textAreaLeft" t="textAreaTop" r="textAreaRight" b="textAreaBottom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E5E5E5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236" name="object 4"/>
          <p:cNvSpPr/>
          <p:nvPr/>
        </p:nvSpPr>
        <p:spPr>
          <a:xfrm>
            <a:off x="0" y="0"/>
            <a:ext cx="20103120" cy="11307600"/>
          </a:xfrm>
          <a:custGeom>
            <a:avLst/>
            <a:gdLst>
              <a:gd name="textAreaLeft" fmla="*/ 0 w 20103120"/>
              <a:gd name="textAreaRight" fmla="*/ 20104200 w 20103120"/>
              <a:gd name="textAreaTop" fmla="*/ 0 h 11307600"/>
              <a:gd name="textAreaBottom" fmla="*/ 11308680 h 11307600"/>
            </a:gdLst>
            <a:ahLst/>
            <a:cxnLst/>
            <a:rect l="textAreaLeft" t="textAreaTop" r="textAreaRight" b="textAreaBottom"/>
            <a:pathLst>
              <a:path w="20104100" h="11308715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</a:path>
            </a:pathLst>
          </a:custGeom>
          <a:noFill/>
          <a:ln w="20941">
            <a:solidFill>
              <a:srgbClr val="B5192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237" name="object 5"/>
          <p:cNvSpPr/>
          <p:nvPr/>
        </p:nvSpPr>
        <p:spPr>
          <a:xfrm>
            <a:off x="348840" y="286200"/>
            <a:ext cx="19754280" cy="11021760"/>
          </a:xfrm>
          <a:custGeom>
            <a:avLst/>
            <a:gdLst>
              <a:gd name="textAreaLeft" fmla="*/ 0 w 19754280"/>
              <a:gd name="textAreaRight" fmla="*/ 19755360 w 19754280"/>
              <a:gd name="textAreaTop" fmla="*/ 0 h 11021760"/>
              <a:gd name="textAreaBottom" fmla="*/ 11022840 h 11021760"/>
            </a:gdLst>
            <a:ahLst/>
            <a:cxnLst/>
            <a:rect l="textAreaLeft" t="textAreaTop" r="textAreaRight" b="textAreaBottom"/>
            <a:pathLst>
              <a:path w="19755485" h="11022965">
                <a:moveTo>
                  <a:pt x="314718" y="0"/>
                </a:moveTo>
                <a:lnTo>
                  <a:pt x="0" y="0"/>
                </a:lnTo>
                <a:lnTo>
                  <a:pt x="0" y="311023"/>
                </a:lnTo>
                <a:lnTo>
                  <a:pt x="314718" y="311023"/>
                </a:lnTo>
                <a:lnTo>
                  <a:pt x="314718" y="0"/>
                </a:lnTo>
                <a:close/>
              </a:path>
              <a:path w="19755485" h="11022965">
                <a:moveTo>
                  <a:pt x="845489" y="7026122"/>
                </a:moveTo>
                <a:lnTo>
                  <a:pt x="530771" y="7026122"/>
                </a:lnTo>
                <a:lnTo>
                  <a:pt x="530771" y="7337133"/>
                </a:lnTo>
                <a:lnTo>
                  <a:pt x="845489" y="7337133"/>
                </a:lnTo>
                <a:lnTo>
                  <a:pt x="845489" y="7026122"/>
                </a:lnTo>
                <a:close/>
              </a:path>
              <a:path w="19755485" h="11022965">
                <a:moveTo>
                  <a:pt x="845489" y="530771"/>
                </a:moveTo>
                <a:lnTo>
                  <a:pt x="530783" y="530771"/>
                </a:lnTo>
                <a:lnTo>
                  <a:pt x="530783" y="841781"/>
                </a:lnTo>
                <a:lnTo>
                  <a:pt x="845489" y="841781"/>
                </a:lnTo>
                <a:lnTo>
                  <a:pt x="845489" y="530771"/>
                </a:lnTo>
                <a:close/>
              </a:path>
              <a:path w="19755485" h="11022965">
                <a:moveTo>
                  <a:pt x="1854631" y="9661233"/>
                </a:moveTo>
                <a:lnTo>
                  <a:pt x="1326629" y="9661233"/>
                </a:lnTo>
                <a:lnTo>
                  <a:pt x="1326629" y="10183050"/>
                </a:lnTo>
                <a:lnTo>
                  <a:pt x="1854631" y="10183050"/>
                </a:lnTo>
                <a:lnTo>
                  <a:pt x="1854631" y="9661233"/>
                </a:lnTo>
                <a:close/>
              </a:path>
              <a:path w="19755485" h="11022965">
                <a:moveTo>
                  <a:pt x="9184259" y="970394"/>
                </a:moveTo>
                <a:lnTo>
                  <a:pt x="8656256" y="970394"/>
                </a:lnTo>
                <a:lnTo>
                  <a:pt x="8656256" y="1492211"/>
                </a:lnTo>
                <a:lnTo>
                  <a:pt x="9184259" y="1492211"/>
                </a:lnTo>
                <a:lnTo>
                  <a:pt x="9184259" y="970394"/>
                </a:lnTo>
                <a:close/>
              </a:path>
              <a:path w="19755485" h="11022965">
                <a:moveTo>
                  <a:pt x="18184762" y="1975599"/>
                </a:moveTo>
                <a:lnTo>
                  <a:pt x="17870043" y="1975599"/>
                </a:lnTo>
                <a:lnTo>
                  <a:pt x="17870043" y="2286622"/>
                </a:lnTo>
                <a:lnTo>
                  <a:pt x="18184762" y="2286622"/>
                </a:lnTo>
                <a:lnTo>
                  <a:pt x="18184762" y="1975599"/>
                </a:lnTo>
                <a:close/>
              </a:path>
              <a:path w="19755485" h="11022965">
                <a:moveTo>
                  <a:pt x="19755397" y="8593201"/>
                </a:moveTo>
                <a:lnTo>
                  <a:pt x="13305320" y="8593201"/>
                </a:lnTo>
                <a:lnTo>
                  <a:pt x="13305320" y="11022444"/>
                </a:lnTo>
                <a:lnTo>
                  <a:pt x="19755397" y="11022444"/>
                </a:lnTo>
                <a:lnTo>
                  <a:pt x="19755397" y="8593201"/>
                </a:lnTo>
                <a:close/>
              </a:path>
            </a:pathLst>
          </a:cu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238" name="object 18"/>
          <p:cNvSpPr/>
          <p:nvPr/>
        </p:nvSpPr>
        <p:spPr>
          <a:xfrm>
            <a:off x="16452720" y="10217880"/>
            <a:ext cx="3452760" cy="505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240" rIns="0" bIns="0" anchor="t">
            <a:spAutoFit/>
          </a:bodyPr>
          <a:lstStyle/>
          <a:p>
            <a:pPr marL="12600">
              <a:lnSpc>
                <a:spcPts val="3889"/>
              </a:lnSpc>
              <a:spcBef>
                <a:spcPts val="96"/>
              </a:spcBef>
            </a:pPr>
            <a:r>
              <a:rPr lang="pl-PL" sz="3300" b="1" strike="noStrike" spc="-7">
                <a:solidFill>
                  <a:srgbClr val="FFFFFF"/>
                </a:solidFill>
                <a:latin typeface="Calibri"/>
                <a:ea typeface="DejaVu Sans"/>
              </a:rPr>
              <a:t>Małgorzata Buczek</a:t>
            </a:r>
            <a:endParaRPr lang="pl-PL" sz="3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object 19"/>
          <p:cNvSpPr/>
          <p:nvPr/>
        </p:nvSpPr>
        <p:spPr>
          <a:xfrm>
            <a:off x="4227120" y="9589320"/>
            <a:ext cx="3452760" cy="870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240" rIns="0" bIns="0" anchor="t">
            <a:spAutoFit/>
          </a:bodyPr>
          <a:lstStyle/>
          <a:p>
            <a:pPr marL="12600">
              <a:lnSpc>
                <a:spcPts val="3889"/>
              </a:lnSpc>
              <a:spcBef>
                <a:spcPts val="96"/>
              </a:spcBef>
            </a:pPr>
            <a:r>
              <a:rPr lang="pl-PL" sz="24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Lublin</a:t>
            </a:r>
            <a:endParaRPr lang="pl-PL" sz="24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2869"/>
              </a:lnSpc>
            </a:pPr>
            <a:r>
              <a:rPr lang="pl-PL" sz="2400" b="0" strike="noStrike" spc="-21">
                <a:solidFill>
                  <a:srgbClr val="4C4C4C"/>
                </a:solidFill>
                <a:latin typeface="Century Gothic"/>
                <a:ea typeface="DejaVu Sans"/>
              </a:rPr>
              <a:t>30 września 2025 r.</a:t>
            </a:r>
            <a:endParaRPr lang="pl-PL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3346560" y="4497840"/>
            <a:ext cx="13901040" cy="4035600"/>
          </a:xfrm>
          <a:prstGeom prst="rect">
            <a:avLst/>
          </a:prstGeom>
          <a:noFill/>
          <a:ln w="0">
            <a:noFill/>
          </a:ln>
        </p:spPr>
        <p:txBody>
          <a:bodyPr lIns="0" tIns="14040" rIns="0" bIns="0" anchor="t">
            <a:noAutofit/>
          </a:bodyPr>
          <a:lstStyle/>
          <a:p>
            <a:pPr marL="12600" indent="0">
              <a:lnSpc>
                <a:spcPct val="100000"/>
              </a:lnSpc>
              <a:spcBef>
                <a:spcPts val="111"/>
              </a:spcBef>
              <a:buNone/>
              <a:tabLst>
                <a:tab pos="0" algn="l"/>
              </a:tabLst>
            </a:pPr>
            <a:r>
              <a:rPr lang="pl-PL" sz="8800" b="1" strike="noStrike" spc="-1" dirty="0">
                <a:solidFill>
                  <a:srgbClr val="616669"/>
                </a:solidFill>
                <a:latin typeface="OpenSans-Light"/>
              </a:rPr>
              <a:t>Problematyka wartościowania dokumentacji</a:t>
            </a:r>
            <a:endParaRPr lang="pl-PL" sz="8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1348560" y="1422400"/>
            <a:ext cx="17406000" cy="61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Podstawowe kryteria kwalifikacji archiwalnej</a:t>
            </a:r>
          </a:p>
        </p:txBody>
      </p:sp>
      <p:sp>
        <p:nvSpPr>
          <p:cNvPr id="262" name="PlaceHolder 2"/>
          <p:cNvSpPr>
            <a:spLocks noGrp="1"/>
          </p:cNvSpPr>
          <p:nvPr>
            <p:ph/>
          </p:nvPr>
        </p:nvSpPr>
        <p:spPr>
          <a:xfrm>
            <a:off x="1440000" y="2757960"/>
            <a:ext cx="17406000" cy="606672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endParaRPr lang="pl-PL" sz="2800" b="0" strike="noStrike" spc="-1" dirty="0">
              <a:solidFill>
                <a:srgbClr val="000000"/>
              </a:solidFill>
              <a:latin typeface="Arial"/>
            </a:endParaRPr>
          </a:p>
          <a:p>
            <a:pPr marL="108000" indent="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None/>
              <a:tabLst>
                <a:tab pos="0" algn="l"/>
              </a:tabLst>
            </a:pPr>
            <a:r>
              <a:rPr lang="pl-PL" sz="48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Wartość praktyczna/użytkowa </a:t>
            </a: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dla poszczególnych obywateli, państwa i jego instytucji (wartość dowodowa), </a:t>
            </a:r>
          </a:p>
          <a:p>
            <a:pPr marL="108000" indent="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None/>
              <a:tabLst>
                <a:tab pos="0" algn="l"/>
              </a:tabLst>
            </a:pPr>
            <a:r>
              <a:rPr lang="pl-PL" sz="48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Wartość historyczna </a:t>
            </a: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dokumentacja jako </a:t>
            </a:r>
            <a:r>
              <a:rPr lang="pl-PL" sz="4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ź</a:t>
            </a: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ródło informacyjne dla badań naukowych z różnych dziedzin oraz badań genealogicznych.</a:t>
            </a:r>
            <a:endParaRPr lang="pl-PL" sz="4800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8000" indent="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None/>
              <a:tabLst>
                <a:tab pos="0" algn="l"/>
              </a:tabLst>
            </a:pPr>
            <a:endParaRPr lang="pl-PL" sz="48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8000" indent="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None/>
              <a:tabLst>
                <a:tab pos="0" algn="l"/>
              </a:tabLst>
            </a:pP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Materiały archiwalne stanowią ok. 10-20% całości akt wytwarzanych przez danego </a:t>
            </a:r>
            <a:r>
              <a:rPr lang="pl-PL" sz="48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aktotwórcę</a:t>
            </a: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69A4A75-A4F4-BA26-4E94-FAC71DE75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120" y="1249680"/>
            <a:ext cx="18093240" cy="1089600"/>
          </a:xfrm>
        </p:spPr>
        <p:txBody>
          <a:bodyPr/>
          <a:lstStyle/>
          <a:p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Informacje zawarte w wyselekcjonowanej</a:t>
            </a:r>
            <a:b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</a:br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dokumentacji powinny: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4A941CCA-2990-1916-CA46-536CCB5399D5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005120" y="4203290"/>
            <a:ext cx="18093240" cy="306619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a) odzwierciedlać wszystkie ważne wydarzenia w kraju, regionie, województwie, powiecie, gminie czy danej instytucji,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b) zawierać niezbędne dane, z których w perspektywie czasowej korzystałyby urzędy oraz obywatele,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c) dokumentować w sposób syntetyczny zasady organizacji i funkcjonowania instytucji,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których pochodzą. </a:t>
            </a:r>
          </a:p>
        </p:txBody>
      </p:sp>
    </p:spTree>
    <p:extLst>
      <p:ext uri="{BB962C8B-B14F-4D97-AF65-F5344CB8AC3E}">
        <p14:creationId xmlns:p14="http://schemas.microsoft.com/office/powerpoint/2010/main" val="4224689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2880" cy="188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Etapy selekcji dokumentów:</a:t>
            </a:r>
          </a:p>
        </p:txBody>
      </p:sp>
      <p:sp>
        <p:nvSpPr>
          <p:cNvPr id="264" name="PlaceHolder 2"/>
          <p:cNvSpPr>
            <a:spLocks noGrp="1"/>
          </p:cNvSpPr>
          <p:nvPr>
            <p:ph type="subTitle"/>
          </p:nvPr>
        </p:nvSpPr>
        <p:spPr>
          <a:xfrm>
            <a:off x="979726" y="2815675"/>
            <a:ext cx="18092880" cy="655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>
              <a:lnSpc>
                <a:spcPct val="100000"/>
              </a:lnSpc>
              <a:spcAft>
                <a:spcPts val="600"/>
              </a:spcAft>
              <a:buNone/>
              <a:tabLst>
                <a:tab pos="0" algn="l"/>
              </a:tabLst>
            </a:pPr>
            <a:r>
              <a:rPr lang="pl-PL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Etap:</a:t>
            </a:r>
          </a:p>
          <a:p>
            <a:pPr indent="0" algn="just">
              <a:lnSpc>
                <a:spcPct val="100000"/>
              </a:lnSpc>
              <a:spcAft>
                <a:spcPts val="600"/>
              </a:spcAft>
              <a:buNone/>
              <a:tabLst>
                <a:tab pos="0" algn="l"/>
              </a:tabLst>
            </a:pPr>
            <a:r>
              <a:rPr lang="pl-PL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Podział wszystkich </a:t>
            </a:r>
            <a:r>
              <a:rPr lang="pl-PL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aktotwórców</a:t>
            </a:r>
            <a:r>
              <a:rPr lang="pl-PL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na:</a:t>
            </a:r>
          </a:p>
          <a:p>
            <a:pPr indent="0" algn="just">
              <a:lnSpc>
                <a:spcPct val="100000"/>
              </a:lnSpc>
              <a:spcAft>
                <a:spcPts val="600"/>
              </a:spcAft>
              <a:buNone/>
              <a:tabLst>
                <a:tab pos="0" algn="l"/>
              </a:tabLst>
            </a:pPr>
            <a:r>
              <a:rPr lang="pl-PL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Wytwarzających materiały archiwalne</a:t>
            </a:r>
          </a:p>
          <a:p>
            <a:pPr indent="0" algn="just">
              <a:lnSpc>
                <a:spcPct val="100000"/>
              </a:lnSpc>
              <a:spcAft>
                <a:spcPts val="600"/>
              </a:spcAft>
              <a:buNone/>
              <a:tabLst>
                <a:tab pos="0" algn="l"/>
              </a:tabLst>
            </a:pPr>
            <a:r>
              <a:rPr lang="pl-PL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Niewytwarzających materiałów archiwalnych</a:t>
            </a:r>
          </a:p>
          <a:p>
            <a:pPr indent="0" algn="just">
              <a:lnSpc>
                <a:spcPct val="100000"/>
              </a:lnSpc>
              <a:spcAft>
                <a:spcPts val="600"/>
              </a:spcAft>
              <a:buNone/>
              <a:tabLst>
                <a:tab pos="0" algn="l"/>
              </a:tabLst>
            </a:pPr>
            <a:endParaRPr lang="pl-PL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Aft>
                <a:spcPts val="600"/>
              </a:spcAft>
              <a:buNone/>
              <a:tabLst>
                <a:tab pos="0" algn="l"/>
              </a:tabLst>
            </a:pPr>
            <a:r>
              <a:rPr lang="pl-PL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 Etap:</a:t>
            </a:r>
          </a:p>
          <a:p>
            <a:pPr indent="0" algn="just">
              <a:lnSpc>
                <a:spcPct val="100000"/>
              </a:lnSpc>
              <a:spcAft>
                <a:spcPts val="600"/>
              </a:spcAft>
              <a:buNone/>
              <a:tabLst>
                <a:tab pos="0" algn="l"/>
              </a:tabLst>
            </a:pPr>
            <a:r>
              <a:rPr lang="pl-PL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Podział dokumentacji pierwszej grupy </a:t>
            </a:r>
            <a:r>
              <a:rPr lang="pl-PL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aktotwórców</a:t>
            </a:r>
            <a:r>
              <a:rPr lang="pl-PL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na:</a:t>
            </a:r>
          </a:p>
          <a:p>
            <a:pPr indent="0" algn="just">
              <a:lnSpc>
                <a:spcPct val="100000"/>
              </a:lnSpc>
              <a:spcAft>
                <a:spcPts val="600"/>
              </a:spcAft>
              <a:buNone/>
              <a:tabLst>
                <a:tab pos="0" algn="l"/>
              </a:tabLst>
            </a:pPr>
            <a:r>
              <a:rPr lang="pl-PL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pl-PL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l-PL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kta o trwałej wartości historycznej, przeznaczone do wieczystego przechowywania (kat. arch. A),</a:t>
            </a:r>
          </a:p>
          <a:p>
            <a:pPr indent="0" algn="just">
              <a:lnSpc>
                <a:spcPct val="100000"/>
              </a:lnSpc>
              <a:spcAft>
                <a:spcPts val="600"/>
              </a:spcAft>
              <a:buNone/>
              <a:tabLst>
                <a:tab pos="0" algn="l"/>
              </a:tabLst>
            </a:pPr>
            <a:r>
              <a:rPr lang="pl-PL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pl-PL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l-PL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kta o czasowej przydatności praktycznej, które po ich wykorzystaniu mogą ulec brakowaniu (kat. arch. B).</a:t>
            </a: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endParaRPr lang="pl-PL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2880" cy="188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I Etap selekcji jednostek archiwalnych </a:t>
            </a:r>
            <a:b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</a:b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wytwarzających materiały archiwalne </a:t>
            </a:r>
          </a:p>
        </p:txBody>
      </p:sp>
      <p:sp>
        <p:nvSpPr>
          <p:cNvPr id="266" name="PlaceHolder 2"/>
          <p:cNvSpPr>
            <a:spLocks noGrp="1"/>
          </p:cNvSpPr>
          <p:nvPr>
            <p:ph/>
          </p:nvPr>
        </p:nvSpPr>
        <p:spPr>
          <a:xfrm>
            <a:off x="1005120" y="3033485"/>
            <a:ext cx="18092880" cy="751161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946350" indent="-5143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0" algn="l"/>
              </a:tabLst>
            </a:pP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Pochodzenie,</a:t>
            </a:r>
          </a:p>
          <a:p>
            <a:pPr marL="946350" indent="-5143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0" algn="l"/>
              </a:tabLst>
            </a:pPr>
            <a:r>
              <a:rPr lang="pl-PL" sz="4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ypowość </a:t>
            </a:r>
            <a:r>
              <a:rPr lang="pl-PL" sz="48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aktotwórcy</a:t>
            </a: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marL="946350" indent="-5143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0" algn="l"/>
              </a:tabLst>
            </a:pPr>
            <a:r>
              <a:rPr lang="pl-PL" sz="4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nikatowość </a:t>
            </a:r>
            <a:r>
              <a:rPr lang="pl-PL" sz="48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aktotwórcy</a:t>
            </a:r>
            <a:r>
              <a:rPr lang="pl-PL" sz="4800" b="0" strike="noStrike" spc="-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sz="48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3200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0" algn="l"/>
              </a:tabLst>
            </a:pPr>
            <a:endParaRPr lang="pl-PL" sz="48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3200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0" algn="l"/>
              </a:tabLst>
            </a:pP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Ustalaniem jednostek organizacyjnych jako wytwarzających materiały archiwalne zajmują się archiwa państwowe działając w imieniu Naczelnego Dyrektora Archiwów Państwowych.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2880" cy="188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II etap selekcji </a:t>
            </a:r>
            <a:b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</a:b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– podział dokumentacji na materiały archiwalne </a:t>
            </a:r>
            <a:b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</a:b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i dokumentację niearchiwalną</a:t>
            </a:r>
          </a:p>
        </p:txBody>
      </p:sp>
      <p:sp>
        <p:nvSpPr>
          <p:cNvPr id="268" name="PlaceHolder 2"/>
          <p:cNvSpPr>
            <a:spLocks noGrp="1"/>
          </p:cNvSpPr>
          <p:nvPr>
            <p:ph/>
          </p:nvPr>
        </p:nvSpPr>
        <p:spPr>
          <a:xfrm>
            <a:off x="1005120" y="3505200"/>
            <a:ext cx="18092880" cy="569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8512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0" algn="l"/>
              </a:tabLst>
            </a:pPr>
            <a:r>
              <a:rPr lang="pl-PL" sz="48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 </a:t>
            </a:r>
            <a:r>
              <a:rPr lang="pl-PL" sz="4800" b="1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pl-PL" sz="48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reść i stopień koncentracji informacji:</a:t>
            </a:r>
          </a:p>
          <a:p>
            <a:pPr marL="285120" indent="-21384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pl-PL" sz="4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agadnienie, którego dana informacja dotyczy,</a:t>
            </a:r>
          </a:p>
          <a:p>
            <a:pPr marL="285120" indent="-21384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ważność informacji,</a:t>
            </a:r>
          </a:p>
          <a:p>
            <a:pPr marL="285120" indent="-21384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charakter informacji – jednostkowy czy zbiorczy,</a:t>
            </a:r>
          </a:p>
          <a:p>
            <a:pPr marL="285120" indent="-21384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przydatność dla dokumentowania dziejów;</a:t>
            </a:r>
          </a:p>
          <a:p>
            <a:pPr marL="28512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0" algn="l"/>
              </a:tabLst>
            </a:pPr>
            <a:r>
              <a:rPr lang="pl-PL" sz="48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pl-PL" sz="4800" b="1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pl-PL" sz="48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awność informacji:</a:t>
            </a:r>
          </a:p>
          <a:p>
            <a:pPr marL="285120" indent="-21384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pl-PL" sz="4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 jest brakowana dokumentacja wytworzona do 1945 r. bez względu na jej charakter</a:t>
            </a:r>
            <a:r>
              <a:rPr lang="pl-PL" sz="4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pl-PL" sz="48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0C026D6-6DDC-E5E5-CCD5-224D5762B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120" y="451079"/>
            <a:ext cx="18093240" cy="1952907"/>
          </a:xfrm>
        </p:spPr>
        <p:txBody>
          <a:bodyPr/>
          <a:lstStyle/>
          <a:p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 etap selekcji </a:t>
            </a:r>
            <a:b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podział dokumentacji na materiały archiwalne </a:t>
            </a:r>
            <a:b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dokumentację niearchiwalną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1E4B7724-C18E-8C4A-5B48-8666219C0ECE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304923" y="4631961"/>
            <a:ext cx="18093240" cy="2773994"/>
          </a:xfrm>
        </p:spPr>
        <p:txBody>
          <a:bodyPr/>
          <a:lstStyle/>
          <a:p>
            <a:pPr marL="0" indent="0">
              <a:buNone/>
            </a:pPr>
            <a:endParaRPr lang="pl-PL" sz="54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48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pl-PL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Cechy zewnętrzne:</a:t>
            </a:r>
          </a:p>
          <a:p>
            <a:r>
              <a:rPr lang="pl-PL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np. czy dokumenty mają ważność dowodową (kopie nieuwierzytelnione jej nie posiadają);</a:t>
            </a:r>
          </a:p>
          <a:p>
            <a:pPr marL="0" indent="0">
              <a:buNone/>
            </a:pPr>
            <a:r>
              <a:rPr lang="pl-PL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Sposób wykonania:</a:t>
            </a:r>
          </a:p>
          <a:p>
            <a:r>
              <a:rPr lang="pl-PL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wytwórca dokumentu,</a:t>
            </a:r>
          </a:p>
          <a:p>
            <a:r>
              <a:rPr lang="pl-PL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rzadkie techniki;</a:t>
            </a:r>
          </a:p>
          <a:p>
            <a:pPr marL="0" indent="0">
              <a:buNone/>
            </a:pPr>
            <a:r>
              <a:rPr lang="pl-PL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Stan zachowania:</a:t>
            </a:r>
          </a:p>
          <a:p>
            <a:r>
              <a:rPr lang="pl-PL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kompletność dokumentacji</a:t>
            </a:r>
          </a:p>
          <a:p>
            <a:r>
              <a:rPr lang="pl-PL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 fizyczny.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57056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1348560" y="1076198"/>
            <a:ext cx="17406000" cy="57381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Uczestnicy procesu </a:t>
            </a:r>
            <a:b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</a:b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wartościowania dokumentacji</a:t>
            </a:r>
            <a:r>
              <a:rPr sz="4400" dirty="0"/>
              <a:t/>
            </a:r>
            <a:br>
              <a:rPr sz="4400" dirty="0"/>
            </a:br>
            <a:endParaRPr lang="pl-PL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2" name="PlaceHolder 2"/>
          <p:cNvSpPr>
            <a:spLocks noGrp="1"/>
          </p:cNvSpPr>
          <p:nvPr>
            <p:ph/>
          </p:nvPr>
        </p:nvSpPr>
        <p:spPr>
          <a:xfrm>
            <a:off x="1348560" y="3013485"/>
            <a:ext cx="17406000" cy="785607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18950" indent="-514350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pl-PL" sz="4800" b="0" strike="noStrike" spc="-1" dirty="0">
                <a:solidFill>
                  <a:srgbClr val="000000"/>
                </a:solidFill>
                <a:latin typeface="Calibri"/>
              </a:rPr>
              <a:t>Dyrektor archiwum państwowego</a:t>
            </a:r>
          </a:p>
          <a:p>
            <a:pPr marL="418950" indent="-514350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pl-PL" sz="4800" b="0" strike="noStrike" spc="-1" dirty="0">
                <a:solidFill>
                  <a:srgbClr val="000000"/>
                </a:solidFill>
                <a:latin typeface="Calibri"/>
              </a:rPr>
              <a:t>Archiwista państwowy</a:t>
            </a:r>
          </a:p>
          <a:p>
            <a:pPr marL="418950" indent="-514350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pl-PL" sz="4800" b="0" strike="noStrike" spc="-1" dirty="0">
                <a:solidFill>
                  <a:srgbClr val="000000"/>
                </a:solidFill>
                <a:latin typeface="Calibri"/>
              </a:rPr>
              <a:t>Kierownik jednostki organizacyjnej</a:t>
            </a:r>
          </a:p>
          <a:p>
            <a:pPr marL="418950" indent="-514350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pl-PL" sz="4800" b="0" strike="noStrike" spc="-1" dirty="0">
                <a:solidFill>
                  <a:srgbClr val="000000"/>
                </a:solidFill>
                <a:latin typeface="Calibri"/>
              </a:rPr>
              <a:t>Archiwista zakładowy</a:t>
            </a:r>
          </a:p>
          <a:p>
            <a:pPr marL="418950" indent="-514350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pl-PL" sz="4800" b="0" strike="noStrike" spc="-1" dirty="0">
                <a:solidFill>
                  <a:srgbClr val="000000"/>
                </a:solidFill>
                <a:latin typeface="Calibri"/>
              </a:rPr>
              <a:t>Pracownicy jednostki organizacyjnej</a:t>
            </a:r>
          </a:p>
          <a:p>
            <a:pPr marL="418950" indent="-514350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pl-PL" sz="4800" b="0" strike="noStrike" spc="-1" dirty="0">
                <a:solidFill>
                  <a:srgbClr val="000000"/>
                </a:solidFill>
                <a:latin typeface="Calibri"/>
              </a:rPr>
              <a:t>Osoby fizyczne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object 2"/>
          <p:cNvSpPr/>
          <p:nvPr/>
        </p:nvSpPr>
        <p:spPr>
          <a:xfrm>
            <a:off x="18361440" y="10479240"/>
            <a:ext cx="380520" cy="308880"/>
          </a:xfrm>
          <a:prstGeom prst="rect">
            <a:avLst/>
          </a:pr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57960" rIns="0" bIns="0" anchor="t">
            <a:spAutoFit/>
          </a:bodyPr>
          <a:lstStyle/>
          <a:p>
            <a:pPr marL="137160">
              <a:lnSpc>
                <a:spcPct val="100000"/>
              </a:lnSpc>
              <a:spcBef>
                <a:spcPts val="456"/>
              </a:spcBef>
            </a:pPr>
            <a:r>
              <a:rPr lang="x-none" sz="1650" b="1" strike="noStrike" spc="-7">
                <a:solidFill>
                  <a:srgbClr val="FFFFFF"/>
                </a:solidFill>
                <a:latin typeface="Open Sans"/>
                <a:ea typeface="DejaVu Sans"/>
              </a:rPr>
              <a:t>3</a:t>
            </a:r>
            <a:endParaRPr lang="pl-PL" sz="1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1361160" y="1005840"/>
            <a:ext cx="12409920" cy="1976039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noAutofit/>
          </a:bodyPr>
          <a:lstStyle/>
          <a:p>
            <a:pPr marL="12600" indent="0">
              <a:lnSpc>
                <a:spcPct val="100000"/>
              </a:lnSpc>
              <a:spcBef>
                <a:spcPts val="91"/>
              </a:spcBef>
              <a:buNone/>
              <a:tabLst>
                <a:tab pos="0" algn="l"/>
              </a:tabLst>
            </a:pP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Rola archiwum państwowego </a:t>
            </a:r>
            <a:b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</a:b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w procesie wartościowania</a:t>
            </a:r>
            <a:endParaRPr lang="pl-PL" b="0" strike="noStrike" spc="-1" dirty="0">
              <a:solidFill>
                <a:schemeClr val="tx1">
                  <a:lumMod val="50000"/>
                  <a:lumOff val="50000"/>
                </a:schemeClr>
              </a:solidFill>
              <a:latin typeface="Arial"/>
            </a:endParaRPr>
          </a:p>
        </p:txBody>
      </p:sp>
      <p:sp>
        <p:nvSpPr>
          <p:cNvPr id="275" name="pole tekstowe 7"/>
          <p:cNvSpPr/>
          <p:nvPr/>
        </p:nvSpPr>
        <p:spPr>
          <a:xfrm>
            <a:off x="1361160" y="2981880"/>
            <a:ext cx="15848640" cy="843162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514350" indent="-514350">
              <a:lnSpc>
                <a:spcPct val="100000"/>
              </a:lnSpc>
              <a:spcAft>
                <a:spcPts val="567"/>
              </a:spcAft>
              <a:buFont typeface="+mj-lt"/>
              <a:buAutoNum type="arabicPeriod"/>
            </a:pPr>
            <a:r>
              <a:rPr lang="pl-PL" sz="4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Ustalanie jednostki organizacyjnej jako wytwarzającej materiały archiwalne (akta kat. A)</a:t>
            </a:r>
          </a:p>
          <a:p>
            <a:pPr marL="457200" indent="-457200">
              <a:lnSpc>
                <a:spcPct val="100000"/>
              </a:lnSpc>
              <a:spcAft>
                <a:spcPts val="567"/>
              </a:spcAft>
              <a:buFontTx/>
              <a:buChar char="-"/>
            </a:pPr>
            <a:r>
              <a:rPr lang="pl-PL" sz="4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przeprowadzanie ekspertyzy</a:t>
            </a:r>
            <a:r>
              <a:rPr lang="pl-PL" sz="44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sz="44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Aft>
                <a:spcPts val="567"/>
              </a:spcAft>
            </a:pPr>
            <a:r>
              <a:rPr lang="pl-PL" sz="4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  Uzgadnianie normatywów kancelaryjno-archiwalnych.</a:t>
            </a:r>
          </a:p>
          <a:p>
            <a:pPr>
              <a:lnSpc>
                <a:spcPct val="100000"/>
              </a:lnSpc>
              <a:spcAft>
                <a:spcPts val="567"/>
              </a:spcAft>
            </a:pPr>
            <a:r>
              <a:rPr lang="pl-PL" sz="4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  Przeprowadzanie ekspertyz archiwalnych wartościujących dokumentację</a:t>
            </a:r>
          </a:p>
          <a:p>
            <a:pPr marL="457200" indent="-457200">
              <a:lnSpc>
                <a:spcPct val="100000"/>
              </a:lnSpc>
              <a:spcAft>
                <a:spcPts val="567"/>
              </a:spcAft>
              <a:buClr>
                <a:srgbClr val="000000"/>
              </a:buClr>
              <a:buFontTx/>
              <a:buChar char="-"/>
            </a:pPr>
            <a:r>
              <a:rPr lang="pl-PL" sz="4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wniosek jednostki organizacyjnej (akta kat. BE, akta wyłączone z wniosków na brakowanie)</a:t>
            </a:r>
            <a:endParaRPr lang="pl-PL" sz="4400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lnSpc>
                <a:spcPct val="100000"/>
              </a:lnSpc>
              <a:spcAft>
                <a:spcPts val="567"/>
              </a:spcAft>
              <a:buClr>
                <a:srgbClr val="000000"/>
              </a:buClr>
              <a:buFontTx/>
              <a:buChar char="-"/>
            </a:pPr>
            <a:r>
              <a:rPr lang="pl-PL" sz="4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„z urzędu” – np. w przypadku zagrożenia utraty dokumentacji.</a:t>
            </a:r>
          </a:p>
          <a:p>
            <a:pPr>
              <a:lnSpc>
                <a:spcPct val="100000"/>
              </a:lnSpc>
              <a:spcAft>
                <a:spcPts val="567"/>
              </a:spcAft>
              <a:buClr>
                <a:srgbClr val="000000"/>
              </a:buClr>
            </a:pPr>
            <a:endParaRPr lang="pl-PL" sz="4400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Aft>
                <a:spcPts val="567"/>
              </a:spcAft>
              <a:buClr>
                <a:srgbClr val="000000"/>
              </a:buClr>
            </a:pPr>
            <a:r>
              <a:rPr lang="pl-PL" sz="44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Archiwista jako ekspert, strateg oraz strażnik pamięci.</a:t>
            </a:r>
          </a:p>
          <a:p>
            <a:pPr>
              <a:lnSpc>
                <a:spcPct val="100000"/>
              </a:lnSpc>
            </a:pPr>
            <a:endParaRPr lang="pl-PL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1005120" y="1127760"/>
            <a:ext cx="18093240" cy="121151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Jednolity rzeczowy wykaz akt (</a:t>
            </a:r>
            <a:r>
              <a:rPr lang="pl-PL" b="1" strike="noStrike" spc="-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jrwa</a:t>
            </a: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)</a:t>
            </a:r>
          </a:p>
        </p:txBody>
      </p:sp>
      <p:sp>
        <p:nvSpPr>
          <p:cNvPr id="260" name="PlaceHolder 2"/>
          <p:cNvSpPr>
            <a:spLocks noGrp="1"/>
          </p:cNvSpPr>
          <p:nvPr>
            <p:ph type="subTitle"/>
          </p:nvPr>
        </p:nvSpPr>
        <p:spPr>
          <a:xfrm>
            <a:off x="1277760" y="3139440"/>
            <a:ext cx="18093240" cy="673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spcAft>
                <a:spcPts val="1984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40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0">
              <a:lnSpc>
                <a:spcPct val="100000"/>
              </a:lnSpc>
              <a:spcAft>
                <a:spcPts val="1984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wykaz haseł rzeczowych akt oznaczonych symbolami klasyfikacyjnymi i kwalifikacją archiwalną akt.  </a:t>
            </a:r>
          </a:p>
          <a:p>
            <a:pPr marL="571500" indent="-571500">
              <a:lnSpc>
                <a:spcPct val="100000"/>
              </a:lnSpc>
              <a:spcAft>
                <a:spcPts val="60"/>
              </a:spcAft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jeden z normatywów kancelaryjno-archiwalnych – w jednostkach organizacyjnych państwowych i samorządowych uzgadniany z archiwum państwowym,</a:t>
            </a:r>
          </a:p>
          <a:p>
            <a:pPr marL="457200" indent="-457200">
              <a:lnSpc>
                <a:spcPct val="100000"/>
              </a:lnSpc>
              <a:spcAft>
                <a:spcPts val="60"/>
              </a:spcAft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wprowadzany w jednostkach organizacyjnych w celu uporządkowania dokumentów kancelaryjnych za pomocą określenia ich klasyfikacji (zgrupowania) na podstawie ustalonych kryteriów,</a:t>
            </a:r>
          </a:p>
          <a:p>
            <a:pPr marL="457200" indent="-457200">
              <a:lnSpc>
                <a:spcPct val="100000"/>
              </a:lnSpc>
              <a:spcAft>
                <a:spcPts val="60"/>
              </a:spcAft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obejmuje </a:t>
            </a:r>
            <a:r>
              <a:rPr lang="pl-PL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wszystkie </a:t>
            </a:r>
            <a:r>
              <a:rPr lang="pl-PL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zagadnienia, którymi zajmuje się dany podmiot, a tym samym </a:t>
            </a:r>
            <a:r>
              <a:rPr lang="pl-PL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całość</a:t>
            </a:r>
            <a:r>
              <a:rPr lang="pl-PL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dokumentacji, która powstaje i jest gromadzona w związku z realizowaniem tych zagadnień, </a:t>
            </a:r>
          </a:p>
          <a:p>
            <a:pPr indent="0">
              <a:lnSpc>
                <a:spcPct val="100000"/>
              </a:lnSpc>
              <a:spcBef>
                <a:spcPts val="7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33AF246-A15F-94D9-848A-692A99C79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120" y="1188720"/>
            <a:ext cx="18093240" cy="1150560"/>
          </a:xfrm>
        </p:spPr>
        <p:txBody>
          <a:bodyPr/>
          <a:lstStyle/>
          <a:p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Jednolity rzeczowy wykaz akt (</a:t>
            </a:r>
            <a:r>
              <a:rPr lang="pl-PL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jrwa</a:t>
            </a:r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)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E2C9F2F0-267A-3700-B528-CA3CE9BC4833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005120" y="5242560"/>
            <a:ext cx="18093240" cy="396264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endParaRPr lang="pl-PL" sz="5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endParaRPr lang="pl-PL"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pl-PL" sz="5400" dirty="0" smtClean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l-PL" sz="5400" dirty="0">
                <a:latin typeface="Calibri" panose="020F0502020204030204" pitchFamily="34" charset="0"/>
                <a:cs typeface="Calibri" panose="020F0502020204030204" pitchFamily="34" charset="0"/>
              </a:rPr>
              <a:t>na podstawie jednolitego rzeczowego wykazu akt dokonuje się:</a:t>
            </a:r>
          </a:p>
          <a:p>
            <a:pPr>
              <a:spcAft>
                <a:spcPts val="600"/>
              </a:spcAft>
            </a:pPr>
            <a:r>
              <a:rPr lang="pl-PL" sz="5400" dirty="0">
                <a:latin typeface="Calibri" panose="020F0502020204030204" pitchFamily="34" charset="0"/>
                <a:cs typeface="Calibri" panose="020F0502020204030204" pitchFamily="34" charset="0"/>
              </a:rPr>
              <a:t> a) </a:t>
            </a:r>
            <a:r>
              <a:rPr lang="pl-PL" sz="5400" b="1" dirty="0">
                <a:latin typeface="Calibri" panose="020F0502020204030204" pitchFamily="34" charset="0"/>
                <a:cs typeface="Calibri" panose="020F0502020204030204" pitchFamily="34" charset="0"/>
              </a:rPr>
              <a:t>klasyfikowania</a:t>
            </a:r>
            <a:r>
              <a:rPr lang="pl-PL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400" b="1" dirty="0">
                <a:latin typeface="Calibri" panose="020F0502020204030204" pitchFamily="34" charset="0"/>
                <a:cs typeface="Calibri" panose="020F0502020204030204" pitchFamily="34" charset="0"/>
              </a:rPr>
              <a:t>dokumentacji </a:t>
            </a:r>
            <a:r>
              <a:rPr lang="pl-PL" sz="5400" dirty="0">
                <a:latin typeface="Calibri" panose="020F0502020204030204" pitchFamily="34" charset="0"/>
                <a:cs typeface="Calibri" panose="020F0502020204030204" pitchFamily="34" charset="0"/>
              </a:rPr>
              <a:t>powstającej w toku działalności </a:t>
            </a:r>
            <a:r>
              <a:rPr lang="pl-PL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aktotwórcy</a:t>
            </a:r>
            <a:r>
              <a:rPr lang="pl-PL" sz="5400" dirty="0">
                <a:latin typeface="Calibri" panose="020F0502020204030204" pitchFamily="34" charset="0"/>
                <a:cs typeface="Calibri" panose="020F0502020204030204" pitchFamily="34" charset="0"/>
              </a:rPr>
              <a:t> (symbol klasyfikacyjny w znaku sprawy);</a:t>
            </a:r>
          </a:p>
          <a:p>
            <a:pPr>
              <a:spcAft>
                <a:spcPts val="600"/>
              </a:spcAft>
            </a:pPr>
            <a:r>
              <a:rPr lang="pl-PL" sz="5400" dirty="0">
                <a:latin typeface="Calibri" panose="020F0502020204030204" pitchFamily="34" charset="0"/>
                <a:cs typeface="Calibri" panose="020F0502020204030204" pitchFamily="34" charset="0"/>
              </a:rPr>
              <a:t> b) </a:t>
            </a:r>
            <a:r>
              <a:rPr lang="pl-PL" sz="5400" b="1" dirty="0">
                <a:latin typeface="Calibri" panose="020F0502020204030204" pitchFamily="34" charset="0"/>
                <a:cs typeface="Calibri" panose="020F0502020204030204" pitchFamily="34" charset="0"/>
              </a:rPr>
              <a:t>kwalifikowania dokumentacji </a:t>
            </a:r>
            <a:r>
              <a:rPr lang="pl-PL" sz="5400" dirty="0">
                <a:latin typeface="Calibri" panose="020F0502020204030204" pitchFamily="34" charset="0"/>
                <a:cs typeface="Calibri" panose="020F0502020204030204" pitchFamily="34" charset="0"/>
              </a:rPr>
              <a:t>poprzez określenie czasu obligatoryjnego przechowywania danej grupy rzeczowej</a:t>
            </a:r>
          </a:p>
          <a:p>
            <a:pPr>
              <a:spcAft>
                <a:spcPts val="600"/>
              </a:spcAft>
            </a:pPr>
            <a:r>
              <a:rPr lang="pl-PL" sz="5400" dirty="0">
                <a:latin typeface="Calibri" panose="020F0502020204030204" pitchFamily="34" charset="0"/>
                <a:cs typeface="Calibri" panose="020F0502020204030204" pitchFamily="34" charset="0"/>
              </a:rPr>
              <a:t>(przypisanie oznaczeń kategorii archiwalnych: A, B, BE, </a:t>
            </a:r>
            <a:r>
              <a:rPr lang="pl-PL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Bc</a:t>
            </a:r>
            <a:r>
              <a:rPr lang="pl-PL" sz="54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54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l-PL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jrwa</a:t>
            </a:r>
            <a:r>
              <a:rPr lang="pl-PL" sz="5400" dirty="0">
                <a:latin typeface="Calibri" panose="020F0502020204030204" pitchFamily="34" charset="0"/>
                <a:cs typeface="Calibri" panose="020F0502020204030204" pitchFamily="34" charset="0"/>
              </a:rPr>
              <a:t> stanowi podstawę oznaczania, rejestracji i łączenia dokumentacji w akta sprawy oraz grupowania dokumentacji nietworzącej akt sprawy.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93584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object 2"/>
          <p:cNvSpPr/>
          <p:nvPr/>
        </p:nvSpPr>
        <p:spPr>
          <a:xfrm>
            <a:off x="18498960" y="10522440"/>
            <a:ext cx="118800" cy="264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4040" rIns="0" bIns="0" anchor="t">
            <a:spAutoFit/>
          </a:bodyPr>
          <a:lstStyle/>
          <a:p>
            <a:pPr>
              <a:lnSpc>
                <a:spcPct val="100000"/>
              </a:lnSpc>
              <a:spcBef>
                <a:spcPts val="111"/>
              </a:spcBef>
            </a:pPr>
            <a:r>
              <a:rPr lang="x-none" sz="1650" b="1" strike="noStrike" spc="-7">
                <a:solidFill>
                  <a:srgbClr val="FFFFFF"/>
                </a:solidFill>
                <a:latin typeface="Open Sans"/>
                <a:ea typeface="DejaVu Sans"/>
              </a:rPr>
              <a:t>2</a:t>
            </a:r>
            <a:endParaRPr lang="pl-PL" sz="1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1361160" y="1071360"/>
            <a:ext cx="13105800" cy="1899360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noAutofit/>
          </a:bodyPr>
          <a:lstStyle/>
          <a:p>
            <a:pPr marL="12600" indent="0">
              <a:lnSpc>
                <a:spcPct val="100000"/>
              </a:lnSpc>
              <a:spcBef>
                <a:spcPts val="91"/>
              </a:spcBef>
              <a:buNone/>
              <a:tabLst>
                <a:tab pos="0" algn="l"/>
              </a:tabLst>
            </a:pPr>
            <a:r>
              <a:rPr lang="pl-PL" b="1" strike="noStrike" spc="-12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Wartościowanie dokumentacji – co zatrzymać, a co wyrzucić?</a:t>
            </a:r>
            <a:endParaRPr lang="pl-PL" b="0" strike="noStrike" spc="-1" dirty="0">
              <a:solidFill>
                <a:schemeClr val="tx1">
                  <a:lumMod val="50000"/>
                  <a:lumOff val="50000"/>
                </a:schemeClr>
              </a:solidFill>
              <a:latin typeface="Arial"/>
            </a:endParaRPr>
          </a:p>
        </p:txBody>
      </p:sp>
      <p:sp>
        <p:nvSpPr>
          <p:cNvPr id="251" name="object 4"/>
          <p:cNvSpPr/>
          <p:nvPr/>
        </p:nvSpPr>
        <p:spPr>
          <a:xfrm>
            <a:off x="1361160" y="2547000"/>
            <a:ext cx="17380800" cy="30600"/>
          </a:xfrm>
          <a:custGeom>
            <a:avLst/>
            <a:gdLst>
              <a:gd name="textAreaLeft" fmla="*/ 0 w 17380800"/>
              <a:gd name="textAreaRight" fmla="*/ 17381880 w 17380800"/>
              <a:gd name="textAreaTop" fmla="*/ 0 h 30600"/>
              <a:gd name="textAreaBottom" fmla="*/ 31680 h 30600"/>
            </a:gdLst>
            <a:ahLst/>
            <a:cxnLst/>
            <a:rect l="textAreaLeft" t="textAreaTop" r="textAreaRight" b="textAreaBottom"/>
            <a:pathLst>
              <a:path w="17381855" h="31750">
                <a:moveTo>
                  <a:pt x="0" y="31412"/>
                </a:moveTo>
                <a:lnTo>
                  <a:pt x="17381669" y="31412"/>
                </a:lnTo>
                <a:lnTo>
                  <a:pt x="17381669" y="0"/>
                </a:lnTo>
                <a:lnTo>
                  <a:pt x="0" y="0"/>
                </a:lnTo>
                <a:lnTo>
                  <a:pt x="0" y="31412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252" name="object 7"/>
          <p:cNvSpPr/>
          <p:nvPr/>
        </p:nvSpPr>
        <p:spPr>
          <a:xfrm>
            <a:off x="18428040" y="356040"/>
            <a:ext cx="313920" cy="309960"/>
          </a:xfrm>
          <a:custGeom>
            <a:avLst/>
            <a:gdLst>
              <a:gd name="textAreaLeft" fmla="*/ 0 w 313920"/>
              <a:gd name="textAreaRight" fmla="*/ 315000 w 313920"/>
              <a:gd name="textAreaTop" fmla="*/ 0 h 309960"/>
              <a:gd name="textAreaBottom" fmla="*/ 311040 h 309960"/>
            </a:gdLst>
            <a:ahLst/>
            <a:cxnLst/>
            <a:rect l="textAreaLeft" t="textAreaTop" r="textAreaRight" b="textAreaBottom"/>
            <a:pathLst>
              <a:path w="314959" h="311150">
                <a:moveTo>
                  <a:pt x="314702" y="0"/>
                </a:moveTo>
                <a:lnTo>
                  <a:pt x="0" y="0"/>
                </a:lnTo>
                <a:lnTo>
                  <a:pt x="0" y="311016"/>
                </a:lnTo>
                <a:lnTo>
                  <a:pt x="314702" y="311016"/>
                </a:lnTo>
                <a:lnTo>
                  <a:pt x="314702" y="0"/>
                </a:lnTo>
                <a:close/>
              </a:path>
            </a:pathLst>
          </a:cu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253" name="object 9"/>
          <p:cNvSpPr/>
          <p:nvPr/>
        </p:nvSpPr>
        <p:spPr>
          <a:xfrm>
            <a:off x="12445200" y="865800"/>
            <a:ext cx="156240" cy="154440"/>
          </a:xfrm>
          <a:custGeom>
            <a:avLst/>
            <a:gdLst>
              <a:gd name="textAreaLeft" fmla="*/ 0 w 156240"/>
              <a:gd name="textAreaRight" fmla="*/ 157320 w 156240"/>
              <a:gd name="textAreaTop" fmla="*/ 0 h 154440"/>
              <a:gd name="textAreaBottom" fmla="*/ 155520 h 154440"/>
            </a:gdLst>
            <a:ahLst/>
            <a:cxnLst/>
            <a:rect l="textAreaLeft" t="textAreaTop" r="textAreaRight" b="textAreaBottom"/>
            <a:pathLst>
              <a:path w="157479" h="155575">
                <a:moveTo>
                  <a:pt x="157356" y="0"/>
                </a:moveTo>
                <a:lnTo>
                  <a:pt x="0" y="0"/>
                </a:lnTo>
                <a:lnTo>
                  <a:pt x="0" y="155513"/>
                </a:lnTo>
                <a:lnTo>
                  <a:pt x="157356" y="155513"/>
                </a:lnTo>
                <a:lnTo>
                  <a:pt x="157356" y="0"/>
                </a:lnTo>
                <a:close/>
              </a:path>
            </a:pathLst>
          </a:cu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254" name="object 2"/>
          <p:cNvSpPr/>
          <p:nvPr/>
        </p:nvSpPr>
        <p:spPr>
          <a:xfrm>
            <a:off x="18361440" y="10479240"/>
            <a:ext cx="380520" cy="308880"/>
          </a:xfrm>
          <a:prstGeom prst="rect">
            <a:avLst/>
          </a:pr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57960" rIns="0" bIns="0" anchor="t">
            <a:spAutoFit/>
          </a:bodyPr>
          <a:lstStyle/>
          <a:p>
            <a:pPr marL="137160">
              <a:lnSpc>
                <a:spcPct val="100000"/>
              </a:lnSpc>
              <a:spcBef>
                <a:spcPts val="456"/>
              </a:spcBef>
            </a:pPr>
            <a:r>
              <a:rPr lang="pl-PL" sz="1650" b="1" strike="noStrike" spc="-7">
                <a:solidFill>
                  <a:srgbClr val="FFFFFF"/>
                </a:solidFill>
                <a:latin typeface="Open Sans"/>
                <a:ea typeface="DejaVu Sans"/>
              </a:rPr>
              <a:t>2</a:t>
            </a:r>
            <a:endParaRPr lang="pl-PL" sz="1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5" name="Prostokąt 15"/>
          <p:cNvSpPr/>
          <p:nvPr/>
        </p:nvSpPr>
        <p:spPr>
          <a:xfrm>
            <a:off x="755640" y="10791360"/>
            <a:ext cx="183600" cy="36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pl-PL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256" name="Obraz 13"/>
          <p:cNvPicPr/>
          <p:nvPr/>
        </p:nvPicPr>
        <p:blipFill>
          <a:blip r:embed="rId3"/>
          <a:srcRect l="5751" t="17484" r="78465" b="72330"/>
          <a:stretch/>
        </p:blipFill>
        <p:spPr>
          <a:xfrm>
            <a:off x="2111400" y="9083520"/>
            <a:ext cx="2742120" cy="1218240"/>
          </a:xfrm>
          <a:prstGeom prst="rect">
            <a:avLst/>
          </a:prstGeom>
          <a:ln w="0">
            <a:noFill/>
          </a:ln>
        </p:spPr>
      </p:pic>
      <p:pic>
        <p:nvPicPr>
          <p:cNvPr id="257" name="Obraz 14"/>
          <p:cNvPicPr/>
          <p:nvPr/>
        </p:nvPicPr>
        <p:blipFill>
          <a:blip r:embed="rId3"/>
          <a:srcRect l="5751" t="17484" r="78465" b="72330"/>
          <a:stretch/>
        </p:blipFill>
        <p:spPr>
          <a:xfrm>
            <a:off x="2061360" y="9769320"/>
            <a:ext cx="2742120" cy="1218240"/>
          </a:xfrm>
          <a:prstGeom prst="rect">
            <a:avLst/>
          </a:prstGeom>
          <a:ln w="0">
            <a:noFill/>
          </a:ln>
        </p:spPr>
      </p:pic>
      <p:sp>
        <p:nvSpPr>
          <p:cNvPr id="258" name="pole tekstowe 5"/>
          <p:cNvSpPr/>
          <p:nvPr/>
        </p:nvSpPr>
        <p:spPr>
          <a:xfrm>
            <a:off x="1362240" y="2970720"/>
            <a:ext cx="17065800" cy="861629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endParaRPr lang="pl-PL" sz="4000" b="1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l-PL" sz="54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Wartościowanie dokumentacji</a:t>
            </a:r>
            <a:r>
              <a:rPr lang="pl-PL" sz="5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proces oceny i selekcji dokumentów w celu wyodrębnienia tych, które mają trwałą wartość historyczną, od tych, które można zniszczyć po upływie określonego czasu. </a:t>
            </a:r>
            <a:r>
              <a:rPr lang="pl-PL" sz="54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pl-PL" sz="5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olega on na ocenie wartości historycznej grupy dokumentów i przyporządkowaniu im odpowiedniej kategorii archiwalnej. Celem wartościowania jest </a:t>
            </a:r>
            <a:r>
              <a:rPr lang="pl-PL" sz="54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pl-PL" sz="5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apobieganie zasypaniu archiwów niepotrzebnymi dokumentami oraz zachowanie kluczowych informacji dla przyszłych pokoleń.</a:t>
            </a:r>
          </a:p>
          <a:p>
            <a:pPr algn="just">
              <a:lnSpc>
                <a:spcPct val="100000"/>
              </a:lnSpc>
            </a:pPr>
            <a:endParaRPr lang="pl-PL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1005120" y="883920"/>
            <a:ext cx="18092880" cy="1455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Grupy materiałów archiwalnych</a:t>
            </a:r>
          </a:p>
        </p:txBody>
      </p:sp>
      <p:sp>
        <p:nvSpPr>
          <p:cNvPr id="270" name="PlaceHolder 2"/>
          <p:cNvSpPr>
            <a:spLocks noGrp="1"/>
          </p:cNvSpPr>
          <p:nvPr>
            <p:ph/>
          </p:nvPr>
        </p:nvSpPr>
        <p:spPr>
          <a:xfrm>
            <a:off x="1005120" y="4008120"/>
            <a:ext cx="18092880" cy="519671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lnSpcReduction="10000"/>
          </a:bodyPr>
          <a:lstStyle/>
          <a:p>
            <a:pPr marL="1346400" indent="-914400">
              <a:lnSpc>
                <a:spcPct val="100000"/>
              </a:lnSpc>
              <a:spcBef>
                <a:spcPts val="1417"/>
              </a:spcBef>
              <a:buAutoNum type="arabicPeriod"/>
              <a:tabLst>
                <a:tab pos="0" algn="l"/>
              </a:tabLst>
            </a:pPr>
            <a:r>
              <a:rPr lang="pl-PL" sz="5400" b="1" strike="noStrike" spc="-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Typowe</a:t>
            </a:r>
            <a:r>
              <a:rPr lang="pl-PL" sz="5400" b="0" strike="noStrike" spc="-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dotyczą zarządzania, kadr, środków trwałych oraz ekonomiki i finansów (ujęte w klasach 0-3 </a:t>
            </a:r>
            <a:r>
              <a:rPr lang="pl-PL" sz="54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jrwa</a:t>
            </a:r>
            <a:r>
              <a:rPr lang="pl-PL" sz="5400" b="0" strike="noStrike" spc="-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pl-PL" sz="5400" spc="-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endParaRPr lang="pl-PL" sz="54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pl-PL" sz="5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pl-PL" sz="5400" b="1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pl-PL" sz="54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pecyficzne</a:t>
            </a:r>
            <a:r>
              <a:rPr lang="pl-PL" sz="5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obrazujące segmenty działalności merytorycznej jednostki organizacyjnej i dla niej charakterystyczne (od 4 klasy </a:t>
            </a:r>
            <a:r>
              <a:rPr lang="pl-PL" sz="54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jrwa</a:t>
            </a:r>
            <a:r>
              <a:rPr lang="pl-PL" sz="5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title"/>
          </p:nvPr>
        </p:nvSpPr>
        <p:spPr>
          <a:xfrm>
            <a:off x="1348560" y="1186200"/>
            <a:ext cx="17406000" cy="853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Wskazówki</a:t>
            </a:r>
          </a:p>
        </p:txBody>
      </p:sp>
      <p:sp>
        <p:nvSpPr>
          <p:cNvPr id="277" name="PlaceHolder 2"/>
          <p:cNvSpPr>
            <a:spLocks noGrp="1"/>
          </p:cNvSpPr>
          <p:nvPr>
            <p:ph/>
          </p:nvPr>
        </p:nvSpPr>
        <p:spPr>
          <a:xfrm>
            <a:off x="1348560" y="2346960"/>
            <a:ext cx="17406000" cy="3045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endParaRPr lang="pl-PL" sz="28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4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Obecnie Archiwa Państwowe dokonują wartościowania dokumentacji, kierując się wskazówkami zawartymi w zarządzeniach Naczelnego Dyrektora Archiwów Państwowych dotyczących następującej dokumentacji:</a:t>
            </a: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4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a) </a:t>
            </a:r>
            <a:r>
              <a:rPr lang="pl-PL" sz="44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akta osobowe</a:t>
            </a:r>
            <a:r>
              <a:rPr lang="pl-PL" sz="4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(zarządzenie Naczelnego Dyrektora Archiwów Państwowych nr 16 z dnia 10 listopada 2014 r.),</a:t>
            </a: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4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b) </a:t>
            </a:r>
            <a:r>
              <a:rPr lang="pl-PL" sz="44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dokumentacja medyczna</a:t>
            </a:r>
            <a:r>
              <a:rPr lang="pl-PL" sz="4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(zarządzenie Nr 36 Naczelnego Dyrektora Archiwów Państwowych z dnia 9 września 2019 r.),</a:t>
            </a: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4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dokumentacja uprawnień do kierowania pojazdami i dokumentacja rejestracji pojazdów (zarządzenie Nr 42 Naczelnego Dyrektora Archiwów Państwowych z dnia 13 grudnia 2019 r.),</a:t>
            </a: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endParaRPr lang="pl-PL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72585F7-D6B5-BB9D-91DF-0F5E66D9C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120" y="1188720"/>
            <a:ext cx="18093240" cy="1150560"/>
          </a:xfrm>
        </p:spPr>
        <p:txBody>
          <a:bodyPr/>
          <a:lstStyle/>
          <a:p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Wskazówki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6036223C-6D0D-674E-BAEC-BEF262D10043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005120" y="3154680"/>
            <a:ext cx="18093240" cy="42522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800" dirty="0">
                <a:latin typeface="Calibri" panose="020F0502020204030204" pitchFamily="34" charset="0"/>
                <a:cs typeface="Calibri" panose="020F0502020204030204" pitchFamily="34" charset="0"/>
              </a:rPr>
              <a:t>c) </a:t>
            </a:r>
            <a:r>
              <a:rPr lang="pl-PL" sz="4800" b="1" dirty="0">
                <a:latin typeface="Calibri" panose="020F0502020204030204" pitchFamily="34" charset="0"/>
                <a:cs typeface="Calibri" panose="020F0502020204030204" pitchFamily="34" charset="0"/>
              </a:rPr>
              <a:t>akta osobowe studentów oraz prace dyplomowe </a:t>
            </a:r>
            <a:r>
              <a:rPr lang="pl-PL" sz="4800" dirty="0">
                <a:latin typeface="Calibri" panose="020F0502020204030204" pitchFamily="34" charset="0"/>
                <a:cs typeface="Calibri" panose="020F0502020204030204" pitchFamily="34" charset="0"/>
              </a:rPr>
              <a:t>(zarządzenie Nr 8 Naczelnego Dyrektora Archiwów Państwowych z dnia 28 kwietnia 2020 r.),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800" dirty="0">
                <a:latin typeface="Calibri" panose="020F0502020204030204" pitchFamily="34" charset="0"/>
                <a:cs typeface="Calibri" panose="020F0502020204030204" pitchFamily="34" charset="0"/>
              </a:rPr>
              <a:t>d) </a:t>
            </a:r>
            <a:r>
              <a:rPr lang="pl-PL" sz="4800" b="1" dirty="0">
                <a:latin typeface="Calibri" panose="020F0502020204030204" pitchFamily="34" charset="0"/>
                <a:cs typeface="Calibri" panose="020F0502020204030204" pitchFamily="34" charset="0"/>
              </a:rPr>
              <a:t>dokumentacja programów i projektów finansowanych z funduszy europejskich </a:t>
            </a:r>
            <a:r>
              <a:rPr lang="pl-PL" sz="4800" dirty="0">
                <a:latin typeface="Calibri" panose="020F0502020204030204" pitchFamily="34" charset="0"/>
                <a:cs typeface="Calibri" panose="020F0502020204030204" pitchFamily="34" charset="0"/>
              </a:rPr>
              <a:t>(zarządzenie Nr 11 Naczelnego Dyrektora Archiwów Państwowych z dnia 22 maja 2020 r.).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54471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1348560" y="1186200"/>
            <a:ext cx="17406000" cy="61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b="1" i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Wartościowanie</a:t>
            </a: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 dokumentacji </a:t>
            </a:r>
            <a:b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</a:b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w jednostce organizacyjnej</a:t>
            </a:r>
          </a:p>
        </p:txBody>
      </p:sp>
      <p:sp>
        <p:nvSpPr>
          <p:cNvPr id="279" name="PlaceHolder 2"/>
          <p:cNvSpPr>
            <a:spLocks noGrp="1"/>
          </p:cNvSpPr>
          <p:nvPr>
            <p:ph/>
          </p:nvPr>
        </p:nvSpPr>
        <p:spPr>
          <a:xfrm>
            <a:off x="1348560" y="3421080"/>
            <a:ext cx="17406000" cy="308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85840" indent="0" algn="just">
              <a:lnSpc>
                <a:spcPct val="100000"/>
              </a:lnSpc>
              <a:spcAft>
                <a:spcPts val="850"/>
              </a:spcAft>
              <a:buNone/>
            </a:pP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Prawidłowe stosowanie jednolitego rzeczowego wykazu akt: właściwa klasyfikacja i kwalifikacja akt.</a:t>
            </a:r>
          </a:p>
          <a:p>
            <a:pPr marL="285840" indent="0" algn="just">
              <a:lnSpc>
                <a:spcPct val="100000"/>
              </a:lnSpc>
              <a:spcAft>
                <a:spcPts val="850"/>
              </a:spcAft>
              <a:buNone/>
            </a:pP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Ocena wartości dokumentacji przez archiwistę zakładowego oraz pracownika wytwarzającego dokumentację, np. </a:t>
            </a:r>
          </a:p>
          <a:p>
            <a:pPr marL="285840" indent="-285840" algn="just">
              <a:lnSpc>
                <a:spcPct val="100000"/>
              </a:lnSpc>
              <a:spcAft>
                <a:spcPts val="850"/>
              </a:spcAft>
              <a:buClr>
                <a:srgbClr val="000000"/>
              </a:buClr>
              <a:buFont typeface="StarSymbol"/>
              <a:buChar char="-"/>
            </a:pPr>
            <a:r>
              <a:rPr lang="pl-PL" sz="48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ypowanie akt proponowanych do zakwalifikowania jako materiały archiwalne przykładowe.</a:t>
            </a:r>
          </a:p>
          <a:p>
            <a:pPr marL="285840" indent="0" algn="just">
              <a:lnSpc>
                <a:spcPct val="100000"/>
              </a:lnSpc>
              <a:spcAft>
                <a:spcPts val="850"/>
              </a:spcAft>
              <a:buNone/>
            </a:pPr>
            <a:r>
              <a:rPr lang="pl-PL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endParaRPr lang="pl-PL" sz="2800" b="0" strike="noStrike" spc="-1" dirty="0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endParaRPr lang="pl-PL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0" name="object 2"/>
          <p:cNvSpPr/>
          <p:nvPr/>
        </p:nvSpPr>
        <p:spPr>
          <a:xfrm>
            <a:off x="18361440" y="10479240"/>
            <a:ext cx="380520" cy="308880"/>
          </a:xfrm>
          <a:prstGeom prst="rect">
            <a:avLst/>
          </a:pr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57960" rIns="0" bIns="0" anchor="t">
            <a:spAutoFit/>
          </a:bodyPr>
          <a:lstStyle/>
          <a:p>
            <a:pPr marL="137160">
              <a:lnSpc>
                <a:spcPct val="100000"/>
              </a:lnSpc>
              <a:spcBef>
                <a:spcPts val="456"/>
              </a:spcBef>
            </a:pPr>
            <a:r>
              <a:rPr lang="pl-PL" sz="1650" b="1" strike="noStrike" spc="-7">
                <a:solidFill>
                  <a:srgbClr val="FFFFFF"/>
                </a:solidFill>
                <a:latin typeface="Open Sans"/>
                <a:ea typeface="DejaVu Sans"/>
              </a:rPr>
              <a:t>4</a:t>
            </a:r>
            <a:endParaRPr lang="pl-PL" sz="16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1348560" y="929640"/>
            <a:ext cx="17406000" cy="1363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b="1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Główne problemy związane </a:t>
            </a:r>
            <a:br>
              <a:rPr lang="pl-PL" b="1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</a:br>
            <a:r>
              <a:rPr lang="pl-PL" b="1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z wartościowaniem dokumentacji</a:t>
            </a:r>
            <a:endParaRPr lang="pl-PL" b="1" strike="noStrike" spc="-1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/>
          </p:nvPr>
        </p:nvSpPr>
        <p:spPr>
          <a:xfrm>
            <a:off x="1348560" y="3642360"/>
            <a:ext cx="17406000" cy="5828792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lvl="0" algn="just" fontAlgn="bas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Subiektywizm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Inflacja dokumentacji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Ryzyko brakowania – brakuje się tylko raz!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Etyka wartościowania</a:t>
            </a:r>
            <a:endParaRPr lang="pl-PL" sz="480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70C4687-305B-7355-6231-7017C0A13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120" y="1173480"/>
            <a:ext cx="18093240" cy="1165800"/>
          </a:xfrm>
        </p:spPr>
        <p:txBody>
          <a:bodyPr/>
          <a:lstStyle/>
          <a:p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Podsumowanie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C2551F46-38C0-A5B6-45DC-EEDBF0A6AE1A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464193" y="4728824"/>
            <a:ext cx="18093240" cy="1716553"/>
          </a:xfrm>
        </p:spPr>
        <p:txBody>
          <a:bodyPr/>
          <a:lstStyle/>
          <a:p>
            <a:pPr marL="514350" indent="-514350"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pl-PL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Wartościowanie to ważny (najważniejszy?) proces w archiwistyce.</a:t>
            </a:r>
          </a:p>
          <a:p>
            <a:pPr marL="514350" indent="-514350"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pl-PL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Wymaga specjalistycznej wiedzy, odpowiedzialności i etyki.</a:t>
            </a:r>
          </a:p>
          <a:p>
            <a:pPr marL="514350" indent="-514350"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pl-PL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Dokumentacja elektroniczna stanowi wyzwanie, które wymaga opracowania nowych metod selekcji.</a:t>
            </a:r>
          </a:p>
          <a:p>
            <a:pPr marL="514350" indent="-514350"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pl-PL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Wartościowanie to nie tylko techniczny proces, ale intelektualna i etyczna misja.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695552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object 2"/>
          <p:cNvSpPr/>
          <p:nvPr/>
        </p:nvSpPr>
        <p:spPr>
          <a:xfrm>
            <a:off x="18498960" y="10522440"/>
            <a:ext cx="118800" cy="264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4040" rIns="0" bIns="0" anchor="t">
            <a:spAutoFit/>
          </a:bodyPr>
          <a:lstStyle/>
          <a:p>
            <a:pPr>
              <a:lnSpc>
                <a:spcPct val="100000"/>
              </a:lnSpc>
              <a:spcBef>
                <a:spcPts val="111"/>
              </a:spcBef>
            </a:pPr>
            <a:r>
              <a:rPr lang="x-none" sz="1650" b="1" strike="noStrike" spc="-7">
                <a:solidFill>
                  <a:srgbClr val="FFFFFF"/>
                </a:solidFill>
                <a:latin typeface="Open Sans"/>
                <a:ea typeface="DejaVu Sans"/>
              </a:rPr>
              <a:t>6</a:t>
            </a:r>
            <a:endParaRPr lang="pl-PL" sz="1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4" name="object 3"/>
          <p:cNvSpPr/>
          <p:nvPr/>
        </p:nvSpPr>
        <p:spPr>
          <a:xfrm>
            <a:off x="13654080" y="8879400"/>
            <a:ext cx="6449400" cy="2428560"/>
          </a:xfrm>
          <a:custGeom>
            <a:avLst/>
            <a:gdLst>
              <a:gd name="textAreaLeft" fmla="*/ 0 w 6449400"/>
              <a:gd name="textAreaRight" fmla="*/ 6450480 w 6449400"/>
              <a:gd name="textAreaTop" fmla="*/ 0 h 2428560"/>
              <a:gd name="textAreaBottom" fmla="*/ 2429640 h 2428560"/>
            </a:gdLst>
            <a:ahLst/>
            <a:cxnLst/>
            <a:rect l="textAreaLeft" t="textAreaTop" r="textAreaRight" b="textAreaBottom"/>
            <a:pathLst>
              <a:path w="6450330" h="2429509">
                <a:moveTo>
                  <a:pt x="6450065" y="0"/>
                </a:moveTo>
                <a:lnTo>
                  <a:pt x="0" y="0"/>
                </a:lnTo>
                <a:lnTo>
                  <a:pt x="0" y="2429245"/>
                </a:lnTo>
                <a:lnTo>
                  <a:pt x="6450065" y="2429245"/>
                </a:lnTo>
                <a:lnTo>
                  <a:pt x="6450065" y="0"/>
                </a:lnTo>
                <a:close/>
              </a:path>
            </a:pathLst>
          </a:cu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 dirty="0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1348560" y="1186200"/>
            <a:ext cx="5081400" cy="1899360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noAutofit/>
          </a:bodyPr>
          <a:lstStyle/>
          <a:p>
            <a:pPr marL="12600" indent="0">
              <a:lnSpc>
                <a:spcPct val="100000"/>
              </a:lnSpc>
              <a:spcBef>
                <a:spcPts val="111"/>
              </a:spcBef>
              <a:buNone/>
              <a:tabLst>
                <a:tab pos="0" algn="l"/>
              </a:tabLst>
            </a:pPr>
            <a:r>
              <a:rPr lang="pl-PL" sz="2800" b="1" strike="noStrike" spc="-1">
                <a:solidFill>
                  <a:srgbClr val="616669"/>
                </a:solidFill>
                <a:latin typeface="Century Gothic"/>
              </a:rPr>
              <a:t>Problematyka wartościowania dokumentacji</a:t>
            </a:r>
            <a:endParaRPr lang="pl-PL" sz="2800" b="0" strike="noStrike" spc="-1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286" name="object 5"/>
          <p:cNvSpPr/>
          <p:nvPr/>
        </p:nvSpPr>
        <p:spPr>
          <a:xfrm>
            <a:off x="5523840" y="5013720"/>
            <a:ext cx="9056520" cy="2573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4040" rIns="0" bIns="0" anchor="t">
            <a:spAutoFit/>
          </a:bodyPr>
          <a:lstStyle/>
          <a:p>
            <a:pPr marL="12600">
              <a:lnSpc>
                <a:spcPct val="100000"/>
              </a:lnSpc>
              <a:spcBef>
                <a:spcPts val="111"/>
              </a:spcBef>
            </a:pPr>
            <a:r>
              <a:rPr lang="x-none" sz="8400" b="1" strike="noStrike" spc="-1">
                <a:solidFill>
                  <a:srgbClr val="71706F"/>
                </a:solidFill>
                <a:latin typeface="Century Gothic"/>
                <a:ea typeface="DejaVu Sans"/>
              </a:rPr>
              <a:t>Dziękuję za</a:t>
            </a:r>
            <a:r>
              <a:rPr lang="x-none" sz="8400" b="1" strike="noStrike" spc="-86">
                <a:solidFill>
                  <a:srgbClr val="71706F"/>
                </a:solidFill>
                <a:latin typeface="Century Gothic"/>
                <a:ea typeface="DejaVu Sans"/>
              </a:rPr>
              <a:t> </a:t>
            </a:r>
            <a:r>
              <a:rPr lang="x-none" sz="8400" b="1" strike="noStrike" spc="-1">
                <a:solidFill>
                  <a:srgbClr val="71706F"/>
                </a:solidFill>
                <a:latin typeface="Century Gothic"/>
                <a:ea typeface="DejaVu Sans"/>
              </a:rPr>
              <a:t>uwagę!</a:t>
            </a:r>
            <a:endParaRPr lang="pl-PL" sz="8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7" name="object 7"/>
          <p:cNvSpPr/>
          <p:nvPr/>
        </p:nvSpPr>
        <p:spPr>
          <a:xfrm>
            <a:off x="879480" y="7312320"/>
            <a:ext cx="313920" cy="309960"/>
          </a:xfrm>
          <a:custGeom>
            <a:avLst/>
            <a:gdLst>
              <a:gd name="textAreaLeft" fmla="*/ 0 w 313920"/>
              <a:gd name="textAreaRight" fmla="*/ 315000 w 313920"/>
              <a:gd name="textAreaTop" fmla="*/ 0 h 309960"/>
              <a:gd name="textAreaBottom" fmla="*/ 311040 h 309960"/>
            </a:gdLst>
            <a:ahLst/>
            <a:cxnLst/>
            <a:rect l="textAreaLeft" t="textAreaTop" r="textAreaRight" b="textAreaBottom"/>
            <a:pathLst>
              <a:path w="314959" h="311150">
                <a:moveTo>
                  <a:pt x="314712" y="0"/>
                </a:moveTo>
                <a:lnTo>
                  <a:pt x="0" y="0"/>
                </a:lnTo>
                <a:lnTo>
                  <a:pt x="0" y="311016"/>
                </a:lnTo>
                <a:lnTo>
                  <a:pt x="314712" y="311016"/>
                </a:lnTo>
                <a:lnTo>
                  <a:pt x="314712" y="0"/>
                </a:lnTo>
                <a:close/>
              </a:path>
            </a:pathLst>
          </a:cu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288" name="object 8"/>
          <p:cNvSpPr/>
          <p:nvPr/>
        </p:nvSpPr>
        <p:spPr>
          <a:xfrm>
            <a:off x="3193560" y="7654320"/>
            <a:ext cx="250920" cy="247680"/>
          </a:xfrm>
          <a:custGeom>
            <a:avLst/>
            <a:gdLst>
              <a:gd name="textAreaLeft" fmla="*/ 0 w 250920"/>
              <a:gd name="textAreaRight" fmla="*/ 252000 w 250920"/>
              <a:gd name="textAreaTop" fmla="*/ 0 h 247680"/>
              <a:gd name="textAreaBottom" fmla="*/ 248760 h 247680"/>
            </a:gdLst>
            <a:ahLst/>
            <a:cxnLst/>
            <a:rect l="textAreaLeft" t="textAreaTop" r="textAreaRight" b="textAreaBottom"/>
            <a:pathLst>
              <a:path w="252095" h="248920">
                <a:moveTo>
                  <a:pt x="251761" y="0"/>
                </a:moveTo>
                <a:lnTo>
                  <a:pt x="0" y="0"/>
                </a:lnTo>
                <a:lnTo>
                  <a:pt x="0" y="248819"/>
                </a:lnTo>
                <a:lnTo>
                  <a:pt x="251761" y="248819"/>
                </a:lnTo>
                <a:lnTo>
                  <a:pt x="251761" y="0"/>
                </a:lnTo>
                <a:close/>
              </a:path>
            </a:pathLst>
          </a:cu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289" name="object 9"/>
          <p:cNvSpPr/>
          <p:nvPr/>
        </p:nvSpPr>
        <p:spPr>
          <a:xfrm>
            <a:off x="1675440" y="9947520"/>
            <a:ext cx="527400" cy="520920"/>
          </a:xfrm>
          <a:custGeom>
            <a:avLst/>
            <a:gdLst>
              <a:gd name="textAreaLeft" fmla="*/ 0 w 527400"/>
              <a:gd name="textAreaRight" fmla="*/ 528480 w 527400"/>
              <a:gd name="textAreaTop" fmla="*/ 0 h 520920"/>
              <a:gd name="textAreaBottom" fmla="*/ 522000 h 520920"/>
            </a:gdLst>
            <a:ahLst/>
            <a:cxnLst/>
            <a:rect l="textAreaLeft" t="textAreaTop" r="textAreaRight" b="textAreaBottom"/>
            <a:pathLst>
              <a:path w="528319" h="521970">
                <a:moveTo>
                  <a:pt x="528004" y="0"/>
                </a:moveTo>
                <a:lnTo>
                  <a:pt x="0" y="0"/>
                </a:lnTo>
                <a:lnTo>
                  <a:pt x="0" y="521816"/>
                </a:lnTo>
                <a:lnTo>
                  <a:pt x="528004" y="521816"/>
                </a:lnTo>
                <a:lnTo>
                  <a:pt x="528004" y="0"/>
                </a:lnTo>
                <a:close/>
              </a:path>
            </a:pathLst>
          </a:custGeom>
          <a:solidFill>
            <a:srgbClr val="E21017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x-none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A264F9F-5D48-CE26-74A9-29C65392F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120" y="1310640"/>
            <a:ext cx="18093240" cy="1028640"/>
          </a:xfrm>
        </p:spPr>
        <p:txBody>
          <a:bodyPr/>
          <a:lstStyle/>
          <a:p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Kwalifikacja dokumentacji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8D9FA447-C4F4-1E2F-AB1C-136E46788AEA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005120" y="2758440"/>
            <a:ext cx="18093240" cy="289623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pl-PL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5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podział ze względu na okres jej przechowywania poprzez przypisanie symbolu literowego do dokumentacji – w zależności tego, czy będzie ona przechowywana wieczyście (kat. A) czy czasowo (kat. B).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24376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EAD500C-4465-2F23-A3C9-CF3C28982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120" y="1630680"/>
            <a:ext cx="18093240" cy="708600"/>
          </a:xfrm>
        </p:spPr>
        <p:txBody>
          <a:bodyPr/>
          <a:lstStyle/>
          <a:p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Kategoria archiwalna</a:t>
            </a:r>
            <a:r>
              <a:rPr lang="pl-PL" dirty="0">
                <a:latin typeface="Century Gothic" panose="020B0502020202020204" pitchFamily="34" charset="0"/>
              </a:rPr>
              <a:t/>
            </a:r>
            <a:br>
              <a:rPr lang="pl-PL" dirty="0">
                <a:latin typeface="Century Gothic" panose="020B0502020202020204" pitchFamily="34" charset="0"/>
              </a:rPr>
            </a:br>
            <a:endParaRPr lang="pl-PL" dirty="0">
              <a:latin typeface="Century Gothic" panose="020B0502020202020204" pitchFamily="34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E07A19D8-8282-9E82-0C79-C7468FF90D01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005120" y="4807974"/>
            <a:ext cx="18093240" cy="334542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endParaRPr lang="pl-PL" sz="4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l-PL" sz="5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l-PL" sz="5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– oznacza materiały archiwalne, czyli akta przechowywane wieczyście;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l-PL" sz="5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pl-PL" sz="5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– oznacza dokumentację niearchiwalną, która po upływie określonego czasu może zostać zniszczona;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l-PL" sz="5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pl-PL" sz="5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– oznacza dokumentację, która przed zniszczeniem powinna zostać poddana ekspertyzie archiwalnej (ocenie) przez właściwe Archiwum Państwowe. W wyniku ekspertyzy akta mogą zostać zakwalifikowane do materiałów archiwalnych (A) lub dokumentacji niearchiwalnej (B).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25104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1348560" y="1508760"/>
            <a:ext cx="1740600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Podstawy prawne</a:t>
            </a:r>
            <a:endParaRPr lang="pl-PL" b="0" strike="noStrike" spc="-1" dirty="0">
              <a:solidFill>
                <a:schemeClr val="tx1">
                  <a:lumMod val="50000"/>
                  <a:lumOff val="50000"/>
                </a:schemeClr>
              </a:solidFill>
              <a:latin typeface="Arial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 type="subTitle"/>
          </p:nvPr>
        </p:nvSpPr>
        <p:spPr>
          <a:xfrm>
            <a:off x="1185840" y="2520000"/>
            <a:ext cx="17714160" cy="655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5400" b="1" strike="noStrike" spc="-1" dirty="0">
                <a:solidFill>
                  <a:srgbClr val="000000"/>
                </a:solidFill>
                <a:latin typeface="Calibri"/>
              </a:rPr>
              <a:t>Ustawa z dnia 14 lipca 1983 r. o narodowym zasobie archiwalnym i archiwach</a:t>
            </a:r>
            <a:endParaRPr lang="pl-PL" sz="54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endParaRPr lang="pl-PL" sz="54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algn="ctr">
              <a:buNone/>
            </a:pPr>
            <a:r>
              <a:rPr lang="pl-PL" sz="5400" b="0" strike="noStrike" spc="-1" dirty="0">
                <a:solidFill>
                  <a:srgbClr val="000000"/>
                </a:solidFill>
                <a:latin typeface="Calibri"/>
                <a:ea typeface="Microsoft YaHei"/>
              </a:rPr>
              <a:t> (Dz. U. z 2020 r. poz. 164, z 2025 r. poz. 1173.)</a:t>
            </a:r>
            <a:endParaRPr lang="pl-PL" sz="5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1348560" y="1082040"/>
            <a:ext cx="17406000" cy="132883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x-none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Narodowy zasób archiwalny</a:t>
            </a:r>
            <a:endParaRPr lang="pl-PL" b="0" strike="noStrike" spc="-1" dirty="0">
              <a:solidFill>
                <a:schemeClr val="tx1">
                  <a:lumMod val="50000"/>
                  <a:lumOff val="50000"/>
                </a:schemeClr>
              </a:solidFill>
              <a:latin typeface="Arial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 type="subTitle"/>
          </p:nvPr>
        </p:nvSpPr>
        <p:spPr>
          <a:xfrm>
            <a:off x="1017639" y="3059999"/>
            <a:ext cx="17161641" cy="704264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całość dokumentacji zawierającej ważne informacje o wszelkich przejawach życia narodu w przeszłości i obecnie, która to dokumentacja w wyniku selekcji została zakwalifikowana do wieczystego przechowywania w archiwach.</a:t>
            </a: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endParaRPr lang="pl-PL" sz="48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0" algn="just">
              <a:lnSpc>
                <a:spcPct val="100000"/>
              </a:lnSpc>
              <a:spcBef>
                <a:spcPts val="567"/>
              </a:spcBef>
              <a:spcAft>
                <a:spcPts val="1417"/>
              </a:spcAft>
              <a:buNone/>
              <a:tabLst>
                <a:tab pos="0" algn="l"/>
              </a:tabLst>
            </a:pPr>
            <a:r>
              <a:rPr lang="pl-PL" sz="48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2. </a:t>
            </a:r>
            <a:r>
              <a:rPr lang="pl-PL" sz="480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zależności od stosunku własności materiałów archiwalnych dzieli się na: </a:t>
            </a:r>
          </a:p>
          <a:p>
            <a:pPr indent="0" algn="just">
              <a:lnSpc>
                <a:spcPct val="100000"/>
              </a:lnSpc>
              <a:spcBef>
                <a:spcPts val="567"/>
              </a:spcBef>
              <a:spcAft>
                <a:spcPts val="1417"/>
              </a:spcAft>
              <a:buNone/>
              <a:tabLst>
                <a:tab pos="0" algn="l"/>
              </a:tabLst>
            </a:pP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1) </a:t>
            </a:r>
            <a:r>
              <a:rPr lang="pl-PL" sz="48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państwowy zasób archiwalny</a:t>
            </a: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</a:p>
          <a:p>
            <a:pPr indent="0" algn="just">
              <a:lnSpc>
                <a:spcPct val="100000"/>
              </a:lnSpc>
              <a:spcBef>
                <a:spcPts val="567"/>
              </a:spcBef>
              <a:spcAft>
                <a:spcPts val="1417"/>
              </a:spcAft>
              <a:buNone/>
              <a:tabLst>
                <a:tab pos="0" algn="l"/>
              </a:tabLst>
            </a:pP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2) niepaństwowy zasób archiwalny.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1260000" y="945719"/>
            <a:ext cx="17406000" cy="123142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x-none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  <a:ea typeface="Microsoft YaHei"/>
              </a:rPr>
              <a:t>Państwowy zasób archiwalny - aktotwórcy</a:t>
            </a:r>
            <a:endParaRPr lang="pl-PL" b="0" strike="noStrike" spc="-1" dirty="0">
              <a:solidFill>
                <a:schemeClr val="tx1">
                  <a:lumMod val="50000"/>
                  <a:lumOff val="50000"/>
                </a:schemeClr>
              </a:solidFill>
              <a:latin typeface="Arial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 type="subTitle"/>
          </p:nvPr>
        </p:nvSpPr>
        <p:spPr>
          <a:xfrm>
            <a:off x="693174" y="4144297"/>
            <a:ext cx="18206106" cy="6294982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just">
              <a:lnSpc>
                <a:spcPct val="100000"/>
              </a:lnSpc>
              <a:spcAft>
                <a:spcPts val="600"/>
              </a:spcAft>
              <a:buNone/>
              <a:tabLst>
                <a:tab pos="0" algn="l"/>
              </a:tabLst>
            </a:pPr>
            <a:r>
              <a:rPr lang="pl-PL" sz="48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15. </a:t>
            </a: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Państwowy zasób archiwalny tworzą materiały archiwalne powstałe</a:t>
            </a:r>
          </a:p>
          <a:p>
            <a:pPr indent="0" algn="just">
              <a:lnSpc>
                <a:spcPct val="100000"/>
              </a:lnSpc>
              <a:spcAft>
                <a:spcPts val="600"/>
              </a:spcAft>
              <a:buNone/>
              <a:tabLst>
                <a:tab pos="0" algn="l"/>
              </a:tabLst>
            </a:pP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powstające w wyniku działalności: </a:t>
            </a:r>
          </a:p>
          <a:p>
            <a:pPr indent="0" algn="just">
              <a:lnSpc>
                <a:spcPct val="100000"/>
              </a:lnSpc>
              <a:spcAft>
                <a:spcPts val="600"/>
              </a:spcAft>
              <a:buNone/>
              <a:tabLst>
                <a:tab pos="0" algn="l"/>
              </a:tabLst>
            </a:pP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1) organów państwowych oraz innych państwowych jednostek organizacyjnych;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0" algn="l"/>
              </a:tabLst>
            </a:pP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1a) organów jednostek samorządu terytorialnego oraz innych samorządowych jednostek organizacyjnych; </a:t>
            </a:r>
          </a:p>
          <a:p>
            <a:pPr indent="0" algn="just">
              <a:lnSpc>
                <a:spcPct val="100000"/>
              </a:lnSpc>
              <a:spcAft>
                <a:spcPts val="600"/>
              </a:spcAft>
              <a:buNone/>
              <a:tabLst>
                <a:tab pos="0" algn="l"/>
              </a:tabLst>
            </a:pPr>
            <a:r>
              <a:rPr lang="pl-PL" sz="4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2) obcych organów władzy i administracji państwowej i innych organów, jednostek organizacyjnych i organizacji, związków wyznaniowych, a także okupacyjnych jednostek wojskowych, jeżeli materiały te znajdują się w Rzeczypospolitej Polskiej. </a:t>
            </a: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endParaRPr lang="pl-PL" sz="4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E57468A-2A03-2967-5CCF-8F89409BF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120" y="975360"/>
            <a:ext cx="18093240" cy="1363920"/>
          </a:xfrm>
        </p:spPr>
        <p:txBody>
          <a:bodyPr/>
          <a:lstStyle/>
          <a:p>
            <a:r>
              <a:rPr lang="pl-PL" b="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Państwowy zasób archiwalny - </a:t>
            </a:r>
            <a:r>
              <a:rPr lang="pl-PL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aktotwórcy</a:t>
            </a:r>
            <a:endParaRPr lang="pl-PL" b="1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195326DD-2566-126F-0B77-189DA5F69753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005120" y="5288280"/>
            <a:ext cx="18093240" cy="391692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000" dirty="0">
                <a:latin typeface="Calibri" panose="020F0502020204030204" pitchFamily="34" charset="0"/>
                <a:cs typeface="Calibri" panose="020F0502020204030204" pitchFamily="34" charset="0"/>
              </a:rPr>
              <a:t>2. Państwowy zasób archiwalny tworzą również materiały archiwalne powstałe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000" dirty="0">
                <a:latin typeface="Calibri" panose="020F0502020204030204" pitchFamily="34" charset="0"/>
                <a:cs typeface="Calibri" panose="020F0502020204030204" pitchFamily="34" charset="0"/>
              </a:rPr>
              <a:t>w wyniku działalności: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000" dirty="0">
                <a:latin typeface="Calibri" panose="020F0502020204030204" pitchFamily="34" charset="0"/>
                <a:cs typeface="Calibri" panose="020F0502020204030204" pitchFamily="34" charset="0"/>
              </a:rPr>
              <a:t>1) partii politycznych oraz innych organizacji o charakterze politycznym, społecznym, zawodowym i gospodarczym,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000" dirty="0">
                <a:latin typeface="Calibri" panose="020F0502020204030204" pitchFamily="34" charset="0"/>
                <a:cs typeface="Calibri" panose="020F0502020204030204" pitchFamily="34" charset="0"/>
              </a:rPr>
              <a:t>2) kościołów i związków wyznaniowych,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000" dirty="0">
                <a:latin typeface="Calibri" panose="020F0502020204030204" pitchFamily="34" charset="0"/>
                <a:cs typeface="Calibri" panose="020F0502020204030204" pitchFamily="34" charset="0"/>
              </a:rPr>
              <a:t>3) innych niepaństwowych organizacji i jednostek organizacyjnych,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000" dirty="0">
                <a:latin typeface="Calibri" panose="020F0502020204030204" pitchFamily="34" charset="0"/>
                <a:cs typeface="Calibri" panose="020F0502020204030204" pitchFamily="34" charset="0"/>
              </a:rPr>
              <a:t>4) działaczy politycznych, społecznych i gospodarczych, twórców w dziedzinie nauki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000" dirty="0">
                <a:latin typeface="Calibri" panose="020F0502020204030204" pitchFamily="34" charset="0"/>
                <a:cs typeface="Calibri" panose="020F0502020204030204" pitchFamily="34" charset="0"/>
              </a:rPr>
              <a:t>i techniki, kultury i sztuki oraz innych osób, które wniosły swój historyczny wkład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000" dirty="0">
                <a:latin typeface="Calibri" panose="020F0502020204030204" pitchFamily="34" charset="0"/>
                <a:cs typeface="Calibri" panose="020F0502020204030204" pitchFamily="34" charset="0"/>
              </a:rPr>
              <a:t>do rozwoju Państwa Polskiego, życia politycznego, społecznego i gospodarczego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000" dirty="0">
                <a:latin typeface="Calibri" panose="020F0502020204030204" pitchFamily="34" charset="0"/>
                <a:cs typeface="Calibri" panose="020F0502020204030204" pitchFamily="34" charset="0"/>
              </a:rPr>
              <a:t>oraz do rozwoju nauki i techniki oraz kultury i sztuki,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000" dirty="0">
                <a:latin typeface="Calibri" panose="020F0502020204030204" pitchFamily="34" charset="0"/>
                <a:cs typeface="Calibri" panose="020F0502020204030204" pitchFamily="34" charset="0"/>
              </a:rPr>
              <a:t>5) rodzin i rodów, które wywierały historyczny wpływ na sprawy państwowe, stosunki polityczne, gospodarcze i społeczne, a także dotyczące ich majątków, przedsiębiorstw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000" dirty="0">
                <a:latin typeface="Calibri" panose="020F0502020204030204" pitchFamily="34" charset="0"/>
                <a:cs typeface="Calibri" panose="020F0502020204030204" pitchFamily="34" charset="0"/>
              </a:rPr>
              <a:t>i innej aktywności gospodarczej,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000" dirty="0">
                <a:latin typeface="Calibri" panose="020F0502020204030204" pitchFamily="34" charset="0"/>
                <a:cs typeface="Calibri" panose="020F0502020204030204" pitchFamily="34" charset="0"/>
              </a:rPr>
              <a:t>jeżeli stały się własnością Państwa w wyniku zakupu, darowizny lub w innej drodze.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95287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1348560" y="1364342"/>
            <a:ext cx="17406000" cy="131789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x-none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/>
              </a:rPr>
              <a:t>Materiały archiwalne – akta kat. A </a:t>
            </a:r>
            <a:r>
              <a:rPr sz="3200" dirty="0"/>
              <a:t/>
            </a:r>
            <a:br>
              <a:rPr sz="3200" dirty="0"/>
            </a:br>
            <a:endParaRPr lang="pl-PL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subTitle"/>
          </p:nvPr>
        </p:nvSpPr>
        <p:spPr>
          <a:xfrm>
            <a:off x="1245486" y="3123886"/>
            <a:ext cx="17279280" cy="655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40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1</a:t>
            </a:r>
            <a:r>
              <a:rPr lang="pl-PL" sz="40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Materiałami archiwalnymi wchodzącymi do narodowego zasobu archiwalnego, zwanymi dalej „materiałami archiwalnymi”, są wszelkiego rodzaju akta i dokumenty, korespondencja, dokumentacja finansowa, </a:t>
            </a:r>
            <a:r>
              <a:rPr lang="pl-PL" sz="40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technicznai</a:t>
            </a:r>
            <a:r>
              <a:rPr lang="pl-PL" sz="40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statystyczna, mapy i plany, fotografie, filmy i mikrofilmy, nagrania dźwiękowe i </a:t>
            </a:r>
            <a:r>
              <a:rPr lang="pl-PL" sz="40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wideofonowe</a:t>
            </a:r>
            <a:r>
              <a:rPr lang="pl-PL" sz="40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40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dokumenty elektroniczne </a:t>
            </a:r>
            <a:r>
              <a:rPr lang="pl-PL" sz="40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(…) oraz inna dokumentacja, bez względu na sposób jej wytworzenia, mająca znaczenie jako źródło informacji o wartości historycznej o działalności Państwa Polskiego, jego poszczególnych organów i innych państwowych jednostek organizacyjnych oraz o jego stosunkach z innymi państwami, o rozwoju życia społecznego i gospodarczego, o działalności organizacji o charakterze politycznym, społecznym i gospodarczym, zawodowym i wyznaniowym, o organizacji i rozwoju nauki, kultury i sztuki, a także o działalności jednostek samorządu terytorialnego i innych samorządowych jednostek organizacyjnych – powstała w przeszłości i powstająca współcześnie. </a:t>
            </a:r>
            <a:endParaRPr lang="pl-PL" sz="4000" b="1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endParaRPr lang="pl-PL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endParaRPr lang="pl-PL" sz="115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C4C4C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C4C4C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C4C4C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C4C4C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C4C4C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C4C4C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1117</TotalTime>
  <Words>1382</Words>
  <Application>Microsoft Office PowerPoint</Application>
  <PresentationFormat>Niestandardowy</PresentationFormat>
  <Paragraphs>160</Paragraphs>
  <Slides>26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11</vt:i4>
      </vt:variant>
      <vt:variant>
        <vt:lpstr>Motyw</vt:lpstr>
      </vt:variant>
      <vt:variant>
        <vt:i4>5</vt:i4>
      </vt:variant>
      <vt:variant>
        <vt:lpstr>Tytuły slajdów</vt:lpstr>
      </vt:variant>
      <vt:variant>
        <vt:i4>26</vt:i4>
      </vt:variant>
    </vt:vector>
  </HeadingPairs>
  <TitlesOfParts>
    <vt:vector size="42" baseType="lpstr">
      <vt:lpstr>Microsoft YaHei</vt:lpstr>
      <vt:lpstr>Arial</vt:lpstr>
      <vt:lpstr>Calibri</vt:lpstr>
      <vt:lpstr>Century Gothic</vt:lpstr>
      <vt:lpstr>DejaVu Sans</vt:lpstr>
      <vt:lpstr>Open Sans</vt:lpstr>
      <vt:lpstr>OpenSans-Light</vt:lpstr>
      <vt:lpstr>StarSymbol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Problematyka wartościowania dokumentacji</vt:lpstr>
      <vt:lpstr>Wartościowanie dokumentacji – co zatrzymać, a co wyrzucić?</vt:lpstr>
      <vt:lpstr>Kwalifikacja dokumentacji </vt:lpstr>
      <vt:lpstr>Kategoria archiwalna </vt:lpstr>
      <vt:lpstr>Podstawy prawne</vt:lpstr>
      <vt:lpstr>Narodowy zasób archiwalny</vt:lpstr>
      <vt:lpstr>Państwowy zasób archiwalny - aktotwórcy</vt:lpstr>
      <vt:lpstr>Państwowy zasób archiwalny - aktotwórcy</vt:lpstr>
      <vt:lpstr>Materiały archiwalne – akta kat. A  </vt:lpstr>
      <vt:lpstr>Podstawowe kryteria kwalifikacji archiwalnej</vt:lpstr>
      <vt:lpstr>Informacje zawarte w wyselekcjonowanej dokumentacji powinny: </vt:lpstr>
      <vt:lpstr>Etapy selekcji dokumentów:</vt:lpstr>
      <vt:lpstr>I Etap selekcji jednostek archiwalnych  wytwarzających materiały archiwalne </vt:lpstr>
      <vt:lpstr>II etap selekcji  – podział dokumentacji na materiały archiwalne  i dokumentację niearchiwalną</vt:lpstr>
      <vt:lpstr>II etap selekcji  – podział dokumentacji na materiały archiwalne  i dokumentację niearchiwalną</vt:lpstr>
      <vt:lpstr>Uczestnicy procesu  wartościowania dokumentacji </vt:lpstr>
      <vt:lpstr>Rola archiwum państwowego  w procesie wartościowania</vt:lpstr>
      <vt:lpstr>Jednolity rzeczowy wykaz akt (jrwa)</vt:lpstr>
      <vt:lpstr>Jednolity rzeczowy wykaz akt (jrwa)</vt:lpstr>
      <vt:lpstr>Grupy materiałów archiwalnych</vt:lpstr>
      <vt:lpstr>Wskazówki</vt:lpstr>
      <vt:lpstr>Wskazówki</vt:lpstr>
      <vt:lpstr>Wartościowanie dokumentacji  w jednostce organizacyjnej</vt:lpstr>
      <vt:lpstr>Główne problemy związane  z wartościowaniem dokumentacji</vt:lpstr>
      <vt:lpstr>Podsumowanie</vt:lpstr>
      <vt:lpstr>Problematyka wartościowania dokumentacji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prezentacji</dc:title>
  <dc:subject/>
  <dc:creator>Kowalik Ewelina</dc:creator>
  <dc:description/>
  <cp:lastModifiedBy>Marzanna</cp:lastModifiedBy>
  <cp:revision>93</cp:revision>
  <dcterms:created xsi:type="dcterms:W3CDTF">2020-09-21T12:11:01Z</dcterms:created>
  <dcterms:modified xsi:type="dcterms:W3CDTF">2025-09-29T09:47:12Z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0x010100F6BCE36B423AE749AECB31C49138BE4B</vt:lpwstr>
  </property>
  <property fmtid="{D5CDD505-2E9C-101B-9397-08002B2CF9AE}" pid="3" name="Created">
    <vt:filetime>2020-09-21T00:00:00Z</vt:filetime>
  </property>
  <property fmtid="{D5CDD505-2E9C-101B-9397-08002B2CF9AE}" pid="4" name="Creator">
    <vt:lpwstr>Adobe InDesign 15.0 (Macintosh)</vt:lpwstr>
  </property>
  <property fmtid="{D5CDD505-2E9C-101B-9397-08002B2CF9AE}" pid="5" name="LastSaved">
    <vt:filetime>2020-09-21T00:00:00Z</vt:filetime>
  </property>
  <property fmtid="{D5CDD505-2E9C-101B-9397-08002B2CF9AE}" pid="6" name="Notes">
    <vt:i4>1</vt:i4>
  </property>
  <property fmtid="{D5CDD505-2E9C-101B-9397-08002B2CF9AE}" pid="7" name="PresentationFormat">
    <vt:lpwstr>Niestandardowy</vt:lpwstr>
  </property>
  <property fmtid="{D5CDD505-2E9C-101B-9397-08002B2CF9AE}" pid="8" name="Slides">
    <vt:i4>22</vt:i4>
  </property>
</Properties>
</file>