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2"/>
  </p:notesMasterIdLst>
  <p:sldIdLst>
    <p:sldId id="256" r:id="rId5"/>
    <p:sldId id="286" r:id="rId6"/>
    <p:sldId id="258" r:id="rId7"/>
    <p:sldId id="287" r:id="rId8"/>
    <p:sldId id="263" r:id="rId9"/>
    <p:sldId id="273" r:id="rId10"/>
    <p:sldId id="261" r:id="rId11"/>
  </p:sldIdLst>
  <p:sldSz cx="20104100" cy="11309350"/>
  <p:notesSz cx="20104100" cy="1130935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walik Ewelina" initials="KE" lastIdx="0" clrIdx="0">
    <p:extLst>
      <p:ext uri="{19B8F6BF-5375-455C-9EA6-DF929625EA0E}">
        <p15:presenceInfo xmlns:p15="http://schemas.microsoft.com/office/powerpoint/2012/main" userId="S-1-5-21-1867794169-508549432-3837375859-21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87"/>
  </p:normalViewPr>
  <p:slideViewPr>
    <p:cSldViewPr>
      <p:cViewPr varScale="1">
        <p:scale>
          <a:sx n="71" d="100"/>
          <a:sy n="71" d="100"/>
        </p:scale>
        <p:origin x="23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walik Ewelina" userId="03e48bc4-4e21-4329-b30d-0847695c097d" providerId="ADAL" clId="{D7C3DE84-B5DB-44EA-B11F-C968068CE224}"/>
    <pc:docChg chg="undo custSel addSld delSld modSld">
      <pc:chgData name="Kowalik Ewelina" userId="03e48bc4-4e21-4329-b30d-0847695c097d" providerId="ADAL" clId="{D7C3DE84-B5DB-44EA-B11F-C968068CE224}" dt="2022-05-25T10:45:48.226" v="1813" actId="255"/>
      <pc:docMkLst>
        <pc:docMk/>
      </pc:docMkLst>
      <pc:sldChg chg="modSp">
        <pc:chgData name="Kowalik Ewelina" userId="03e48bc4-4e21-4329-b30d-0847695c097d" providerId="ADAL" clId="{D7C3DE84-B5DB-44EA-B11F-C968068CE224}" dt="2022-05-25T08:26:25.128" v="155" actId="1076"/>
        <pc:sldMkLst>
          <pc:docMk/>
          <pc:sldMk cId="0" sldId="256"/>
        </pc:sldMkLst>
        <pc:spChg chg="mod">
          <ac:chgData name="Kowalik Ewelina" userId="03e48bc4-4e21-4329-b30d-0847695c097d" providerId="ADAL" clId="{D7C3DE84-B5DB-44EA-B11F-C968068CE224}" dt="2022-05-25T08:26:25.128" v="155" actId="1076"/>
          <ac:spMkLst>
            <pc:docMk/>
            <pc:sldMk cId="0" sldId="256"/>
            <ac:spMk id="18" creationId="{00000000-0000-0000-0000-000000000000}"/>
          </ac:spMkLst>
        </pc:spChg>
        <pc:spChg chg="mod">
          <ac:chgData name="Kowalik Ewelina" userId="03e48bc4-4e21-4329-b30d-0847695c097d" providerId="ADAL" clId="{D7C3DE84-B5DB-44EA-B11F-C968068CE224}" dt="2022-05-25T08:25:58.706" v="98" actId="20577"/>
          <ac:spMkLst>
            <pc:docMk/>
            <pc:sldMk cId="0" sldId="256"/>
            <ac:spMk id="19" creationId="{00000000-0000-0000-0000-000000000000}"/>
          </ac:spMkLst>
        </pc:spChg>
        <pc:spChg chg="mod">
          <ac:chgData name="Kowalik Ewelina" userId="03e48bc4-4e21-4329-b30d-0847695c097d" providerId="ADAL" clId="{D7C3DE84-B5DB-44EA-B11F-C968068CE224}" dt="2022-05-25T08:25:38.830" v="49" actId="20577"/>
          <ac:spMkLst>
            <pc:docMk/>
            <pc:sldMk cId="0" sldId="256"/>
            <ac:spMk id="20" creationId="{00000000-0000-0000-0000-000000000000}"/>
          </ac:spMkLst>
        </pc:spChg>
      </pc:sldChg>
      <pc:sldChg chg="addSp delSp modSp">
        <pc:chgData name="Kowalik Ewelina" userId="03e48bc4-4e21-4329-b30d-0847695c097d" providerId="ADAL" clId="{D7C3DE84-B5DB-44EA-B11F-C968068CE224}" dt="2022-05-25T10:44:30.292" v="1759" actId="1076"/>
        <pc:sldMkLst>
          <pc:docMk/>
          <pc:sldMk cId="0" sldId="257"/>
        </pc:sldMkLst>
        <pc:spChg chg="mod">
          <ac:chgData name="Kowalik Ewelina" userId="03e48bc4-4e21-4329-b30d-0847695c097d" providerId="ADAL" clId="{D7C3DE84-B5DB-44EA-B11F-C968068CE224}" dt="2022-05-25T10:44:30.292" v="1759" actId="1076"/>
          <ac:spMkLst>
            <pc:docMk/>
            <pc:sldMk cId="0" sldId="257"/>
            <ac:spMk id="3" creationId="{00000000-0000-0000-0000-000000000000}"/>
          </ac:spMkLst>
        </pc:spChg>
        <pc:spChg chg="del">
          <ac:chgData name="Kowalik Ewelina" userId="03e48bc4-4e21-4329-b30d-0847695c097d" providerId="ADAL" clId="{D7C3DE84-B5DB-44EA-B11F-C968068CE224}" dt="2022-05-25T08:28:12.018" v="230" actId="478"/>
          <ac:spMkLst>
            <pc:docMk/>
            <pc:sldMk cId="0" sldId="257"/>
            <ac:spMk id="5" creationId="{00000000-0000-0000-0000-000000000000}"/>
          </ac:spMkLst>
        </pc:spChg>
        <pc:spChg chg="add del mod">
          <ac:chgData name="Kowalik Ewelina" userId="03e48bc4-4e21-4329-b30d-0847695c097d" providerId="ADAL" clId="{D7C3DE84-B5DB-44EA-B11F-C968068CE224}" dt="2022-05-25T08:34:33.318" v="232" actId="1032"/>
          <ac:spMkLst>
            <pc:docMk/>
            <pc:sldMk cId="0" sldId="257"/>
            <ac:spMk id="8" creationId="{6B739C35-02F7-4FA6-832B-4766DC86A8FF}"/>
          </ac:spMkLst>
        </pc:spChg>
        <pc:spChg chg="add mod">
          <ac:chgData name="Kowalik Ewelina" userId="03e48bc4-4e21-4329-b30d-0847695c097d" providerId="ADAL" clId="{D7C3DE84-B5DB-44EA-B11F-C968068CE224}" dt="2022-05-25T08:44:36.668" v="473" actId="478"/>
          <ac:spMkLst>
            <pc:docMk/>
            <pc:sldMk cId="0" sldId="257"/>
            <ac:spMk id="11" creationId="{8AC50457-8EBC-40B2-8874-4385B9D557F9}"/>
          </ac:spMkLst>
        </pc:spChg>
        <pc:spChg chg="add mod">
          <ac:chgData name="Kowalik Ewelina" userId="03e48bc4-4e21-4329-b30d-0847695c097d" providerId="ADAL" clId="{D7C3DE84-B5DB-44EA-B11F-C968068CE224}" dt="2022-05-25T08:55:36.579" v="475" actId="478"/>
          <ac:spMkLst>
            <pc:docMk/>
            <pc:sldMk cId="0" sldId="257"/>
            <ac:spMk id="14" creationId="{974E40F1-AC98-4102-A99D-C7FFCE9319EC}"/>
          </ac:spMkLst>
        </pc:spChg>
        <pc:spChg chg="add mod">
          <ac:chgData name="Kowalik Ewelina" userId="03e48bc4-4e21-4329-b30d-0847695c097d" providerId="ADAL" clId="{D7C3DE84-B5DB-44EA-B11F-C968068CE224}" dt="2022-05-25T09:45:49.105" v="1324" actId="1076"/>
          <ac:spMkLst>
            <pc:docMk/>
            <pc:sldMk cId="0" sldId="257"/>
            <ac:spMk id="16" creationId="{4E414205-62EB-4D83-B871-2EFF99849714}"/>
          </ac:spMkLst>
        </pc:spChg>
        <pc:spChg chg="del">
          <ac:chgData name="Kowalik Ewelina" userId="03e48bc4-4e21-4329-b30d-0847695c097d" providerId="ADAL" clId="{D7C3DE84-B5DB-44EA-B11F-C968068CE224}" dt="2022-05-25T08:28:14.003" v="231" actId="478"/>
          <ac:spMkLst>
            <pc:docMk/>
            <pc:sldMk cId="0" sldId="257"/>
            <ac:spMk id="25" creationId="{00000000-0000-0000-0000-000000000000}"/>
          </ac:spMkLst>
        </pc:spChg>
        <pc:graphicFrameChg chg="add del mod">
          <ac:chgData name="Kowalik Ewelina" userId="03e48bc4-4e21-4329-b30d-0847695c097d" providerId="ADAL" clId="{D7C3DE84-B5DB-44EA-B11F-C968068CE224}" dt="2022-05-25T08:44:36.668" v="473" actId="478"/>
          <ac:graphicFrameMkLst>
            <pc:docMk/>
            <pc:sldMk cId="0" sldId="257"/>
            <ac:graphicFrameMk id="10" creationId="{E29FB16D-3E37-4698-98DA-2ADCB588734B}"/>
          </ac:graphicFrameMkLst>
        </pc:graphicFrameChg>
        <pc:graphicFrameChg chg="del mod">
          <ac:chgData name="Kowalik Ewelina" userId="03e48bc4-4e21-4329-b30d-0847695c097d" providerId="ADAL" clId="{D7C3DE84-B5DB-44EA-B11F-C968068CE224}" dt="2022-05-25T08:55:36.579" v="475" actId="478"/>
          <ac:graphicFrameMkLst>
            <pc:docMk/>
            <pc:sldMk cId="0" sldId="257"/>
            <ac:graphicFrameMk id="12" creationId="{EDBE6B47-C512-4738-9A9A-701572988079}"/>
          </ac:graphicFrameMkLst>
        </pc:graphicFrameChg>
        <pc:graphicFrameChg chg="mod modGraphic">
          <ac:chgData name="Kowalik Ewelina" userId="03e48bc4-4e21-4329-b30d-0847695c097d" providerId="ADAL" clId="{D7C3DE84-B5DB-44EA-B11F-C968068CE224}" dt="2022-05-25T09:46:15.273" v="1347" actId="20577"/>
          <ac:graphicFrameMkLst>
            <pc:docMk/>
            <pc:sldMk cId="0" sldId="257"/>
            <ac:graphicFrameMk id="15" creationId="{17E72DE2-2DE7-4FE8-94E5-1D12C460F990}"/>
          </ac:graphicFrameMkLst>
        </pc:graphicFrameChg>
      </pc:sldChg>
      <pc:sldChg chg="addSp delSp modSp addCm delCm">
        <pc:chgData name="Kowalik Ewelina" userId="03e48bc4-4e21-4329-b30d-0847695c097d" providerId="ADAL" clId="{D7C3DE84-B5DB-44EA-B11F-C968068CE224}" dt="2022-05-25T10:44:36.285" v="1760" actId="1076"/>
        <pc:sldMkLst>
          <pc:docMk/>
          <pc:sldMk cId="0" sldId="258"/>
        </pc:sldMkLst>
        <pc:spChg chg="mod">
          <ac:chgData name="Kowalik Ewelina" userId="03e48bc4-4e21-4329-b30d-0847695c097d" providerId="ADAL" clId="{D7C3DE84-B5DB-44EA-B11F-C968068CE224}" dt="2022-05-25T10:44:36.285" v="1760" actId="1076"/>
          <ac:spMkLst>
            <pc:docMk/>
            <pc:sldMk cId="0" sldId="258"/>
            <ac:spMk id="3" creationId="{00000000-0000-0000-0000-000000000000}"/>
          </ac:spMkLst>
        </pc:spChg>
        <pc:spChg chg="del mod">
          <ac:chgData name="Kowalik Ewelina" userId="03e48bc4-4e21-4329-b30d-0847695c097d" providerId="ADAL" clId="{D7C3DE84-B5DB-44EA-B11F-C968068CE224}" dt="2022-05-25T08:59:03.359" v="672" actId="478"/>
          <ac:spMkLst>
            <pc:docMk/>
            <pc:sldMk cId="0" sldId="258"/>
            <ac:spMk id="4" creationId="{00000000-0000-0000-0000-000000000000}"/>
          </ac:spMkLst>
        </pc:spChg>
        <pc:spChg chg="del">
          <ac:chgData name="Kowalik Ewelina" userId="03e48bc4-4e21-4329-b30d-0847695c097d" providerId="ADAL" clId="{D7C3DE84-B5DB-44EA-B11F-C968068CE224}" dt="2022-05-25T08:59:04.961" v="673" actId="478"/>
          <ac:spMkLst>
            <pc:docMk/>
            <pc:sldMk cId="0" sldId="258"/>
            <ac:spMk id="5" creationId="{00000000-0000-0000-0000-000000000000}"/>
          </ac:spMkLst>
        </pc:spChg>
        <pc:spChg chg="del">
          <ac:chgData name="Kowalik Ewelina" userId="03e48bc4-4e21-4329-b30d-0847695c097d" providerId="ADAL" clId="{D7C3DE84-B5DB-44EA-B11F-C968068CE224}" dt="2022-05-25T08:59:09.602" v="675" actId="478"/>
          <ac:spMkLst>
            <pc:docMk/>
            <pc:sldMk cId="0" sldId="258"/>
            <ac:spMk id="6" creationId="{00000000-0000-0000-0000-000000000000}"/>
          </ac:spMkLst>
        </pc:spChg>
        <pc:spChg chg="add mod">
          <ac:chgData name="Kowalik Ewelina" userId="03e48bc4-4e21-4329-b30d-0847695c097d" providerId="ADAL" clId="{D7C3DE84-B5DB-44EA-B11F-C968068CE224}" dt="2022-05-25T09:47:37.960" v="1387" actId="1076"/>
          <ac:spMkLst>
            <pc:docMk/>
            <pc:sldMk cId="0" sldId="258"/>
            <ac:spMk id="11" creationId="{457C71D3-256E-44A7-8183-2B47015D192E}"/>
          </ac:spMkLst>
        </pc:spChg>
        <pc:graphicFrameChg chg="add del mod">
          <ac:chgData name="Kowalik Ewelina" userId="03e48bc4-4e21-4329-b30d-0847695c097d" providerId="ADAL" clId="{D7C3DE84-B5DB-44EA-B11F-C968068CE224}" dt="2022-05-25T09:33:55.583" v="1193" actId="478"/>
          <ac:graphicFrameMkLst>
            <pc:docMk/>
            <pc:sldMk cId="0" sldId="258"/>
            <ac:graphicFrameMk id="7" creationId="{AFB1E255-6A6C-490E-ACA4-55D965A2A5C5}"/>
          </ac:graphicFrameMkLst>
        </pc:graphicFrameChg>
        <pc:graphicFrameChg chg="del">
          <ac:chgData name="Kowalik Ewelina" userId="03e48bc4-4e21-4329-b30d-0847695c097d" providerId="ADAL" clId="{D7C3DE84-B5DB-44EA-B11F-C968068CE224}" dt="2022-05-25T08:59:07.497" v="674" actId="478"/>
          <ac:graphicFrameMkLst>
            <pc:docMk/>
            <pc:sldMk cId="0" sldId="258"/>
            <ac:graphicFrameMk id="8" creationId="{1DE7B665-3D36-CB4B-B654-761FB571BAF1}"/>
          </ac:graphicFrameMkLst>
        </pc:graphicFrameChg>
        <pc:graphicFrameChg chg="add del mod">
          <ac:chgData name="Kowalik Ewelina" userId="03e48bc4-4e21-4329-b30d-0847695c097d" providerId="ADAL" clId="{D7C3DE84-B5DB-44EA-B11F-C968068CE224}" dt="2022-05-25T09:36:25.611" v="1261" actId="478"/>
          <ac:graphicFrameMkLst>
            <pc:docMk/>
            <pc:sldMk cId="0" sldId="258"/>
            <ac:graphicFrameMk id="9" creationId="{DC580699-AED4-4A12-9109-7DA9D553641E}"/>
          </ac:graphicFrameMkLst>
        </pc:graphicFrameChg>
        <pc:graphicFrameChg chg="add mod modGraphic">
          <ac:chgData name="Kowalik Ewelina" userId="03e48bc4-4e21-4329-b30d-0847695c097d" providerId="ADAL" clId="{D7C3DE84-B5DB-44EA-B11F-C968068CE224}" dt="2022-05-25T10:13:33.976" v="1562" actId="14734"/>
          <ac:graphicFrameMkLst>
            <pc:docMk/>
            <pc:sldMk cId="0" sldId="258"/>
            <ac:graphicFrameMk id="10" creationId="{D3B955BC-2754-4BFB-9698-711542A4202C}"/>
          </ac:graphicFrameMkLst>
        </pc:graphicFrameChg>
      </pc:sldChg>
      <pc:sldChg chg="del">
        <pc:chgData name="Kowalik Ewelina" userId="03e48bc4-4e21-4329-b30d-0847695c097d" providerId="ADAL" clId="{D7C3DE84-B5DB-44EA-B11F-C968068CE224}" dt="2022-05-25T09:54:44.859" v="1529" actId="2696"/>
        <pc:sldMkLst>
          <pc:docMk/>
          <pc:sldMk cId="0" sldId="259"/>
        </pc:sldMkLst>
      </pc:sldChg>
      <pc:sldChg chg="del">
        <pc:chgData name="Kowalik Ewelina" userId="03e48bc4-4e21-4329-b30d-0847695c097d" providerId="ADAL" clId="{D7C3DE84-B5DB-44EA-B11F-C968068CE224}" dt="2022-05-25T09:54:47.267" v="1530" actId="2696"/>
        <pc:sldMkLst>
          <pc:docMk/>
          <pc:sldMk cId="0" sldId="260"/>
        </pc:sldMkLst>
      </pc:sldChg>
      <pc:sldChg chg="modSp">
        <pc:chgData name="Kowalik Ewelina" userId="03e48bc4-4e21-4329-b30d-0847695c097d" providerId="ADAL" clId="{D7C3DE84-B5DB-44EA-B11F-C968068CE224}" dt="2022-05-25T10:45:48.226" v="1813" actId="255"/>
        <pc:sldMkLst>
          <pc:docMk/>
          <pc:sldMk cId="0" sldId="261"/>
        </pc:sldMkLst>
        <pc:spChg chg="mod">
          <ac:chgData name="Kowalik Ewelina" userId="03e48bc4-4e21-4329-b30d-0847695c097d" providerId="ADAL" clId="{D7C3DE84-B5DB-44EA-B11F-C968068CE224}" dt="2022-05-25T10:45:48.226" v="1813" actId="255"/>
          <ac:spMkLst>
            <pc:docMk/>
            <pc:sldMk cId="0" sldId="261"/>
            <ac:spMk id="4" creationId="{00000000-0000-0000-0000-000000000000}"/>
          </ac:spMkLst>
        </pc:spChg>
      </pc:sldChg>
      <pc:sldChg chg="addSp delSp modSp add">
        <pc:chgData name="Kowalik Ewelina" userId="03e48bc4-4e21-4329-b30d-0847695c097d" providerId="ADAL" clId="{D7C3DE84-B5DB-44EA-B11F-C968068CE224}" dt="2022-05-25T10:44:14.746" v="1757" actId="255"/>
        <pc:sldMkLst>
          <pc:docMk/>
          <pc:sldMk cId="1324241624" sldId="263"/>
        </pc:sldMkLst>
        <pc:spChg chg="mod">
          <ac:chgData name="Kowalik Ewelina" userId="03e48bc4-4e21-4329-b30d-0847695c097d" providerId="ADAL" clId="{D7C3DE84-B5DB-44EA-B11F-C968068CE224}" dt="2022-05-25T10:44:14.746" v="1757" actId="255"/>
          <ac:spMkLst>
            <pc:docMk/>
            <pc:sldMk cId="1324241624" sldId="263"/>
            <ac:spMk id="2" creationId="{16E0226C-EF83-4DCC-9AE2-0FBF37647F21}"/>
          </ac:spMkLst>
        </pc:spChg>
        <pc:spChg chg="del mod">
          <ac:chgData name="Kowalik Ewelina" userId="03e48bc4-4e21-4329-b30d-0847695c097d" providerId="ADAL" clId="{D7C3DE84-B5DB-44EA-B11F-C968068CE224}" dt="2022-05-25T10:13:10.822" v="1555" actId="478"/>
          <ac:spMkLst>
            <pc:docMk/>
            <pc:sldMk cId="1324241624" sldId="263"/>
            <ac:spMk id="3" creationId="{3D9FEF73-7726-4F06-B8F1-346701A0CA43}"/>
          </ac:spMkLst>
        </pc:spChg>
        <pc:spChg chg="add">
          <ac:chgData name="Kowalik Ewelina" userId="03e48bc4-4e21-4329-b30d-0847695c097d" providerId="ADAL" clId="{D7C3DE84-B5DB-44EA-B11F-C968068CE224}" dt="2022-05-25T10:13:56.265" v="1564"/>
          <ac:spMkLst>
            <pc:docMk/>
            <pc:sldMk cId="1324241624" sldId="263"/>
            <ac:spMk id="5" creationId="{1DAC4AAE-2DAC-4D25-AF3B-A9F78338F276}"/>
          </ac:spMkLst>
        </pc:spChg>
        <pc:graphicFrameChg chg="add mod modGraphic">
          <ac:chgData name="Kowalik Ewelina" userId="03e48bc4-4e21-4329-b30d-0847695c097d" providerId="ADAL" clId="{D7C3DE84-B5DB-44EA-B11F-C968068CE224}" dt="2022-05-25T10:42:30.681" v="1753" actId="255"/>
          <ac:graphicFrameMkLst>
            <pc:docMk/>
            <pc:sldMk cId="1324241624" sldId="263"/>
            <ac:graphicFrameMk id="4" creationId="{0763F132-CD9C-4088-8206-5D19A6F314A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F6EE8-6E64-4A28-8F23-338EB7B1C7B3}" type="datetimeFigureOut">
              <a:rPr lang="pl-PL" smtClean="0"/>
              <a:t>29.09.2025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7F447-A9C2-4916-8FCF-D5D8AD3FCB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3762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50" b="0" i="0">
                <a:solidFill>
                  <a:srgbClr val="616669"/>
                </a:solidFill>
                <a:latin typeface="OpenSans-Light"/>
                <a:cs typeface="OpenSans-Ligh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61215" y="2546939"/>
            <a:ext cx="17381855" cy="31750"/>
          </a:xfrm>
          <a:custGeom>
            <a:avLst/>
            <a:gdLst/>
            <a:ahLst/>
            <a:cxnLst/>
            <a:rect l="l" t="t" r="r" b="b"/>
            <a:pathLst>
              <a:path w="17381855" h="31750">
                <a:moveTo>
                  <a:pt x="0" y="31412"/>
                </a:moveTo>
                <a:lnTo>
                  <a:pt x="17381669" y="31412"/>
                </a:lnTo>
                <a:lnTo>
                  <a:pt x="17381669" y="0"/>
                </a:lnTo>
                <a:lnTo>
                  <a:pt x="0" y="0"/>
                </a:lnTo>
                <a:lnTo>
                  <a:pt x="0" y="31412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50" b="0" i="0">
                <a:solidFill>
                  <a:srgbClr val="616669"/>
                </a:solidFill>
                <a:latin typeface="OpenSans-Light"/>
                <a:cs typeface="OpenSans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69182" y="2906405"/>
            <a:ext cx="8389619" cy="6599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FF0000"/>
                </a:solidFill>
                <a:latin typeface="Open Sans"/>
                <a:cs typeface="Open San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11999480-3CAD-6442-B7C0-E6294934BB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4050" y="895125"/>
            <a:ext cx="4437299" cy="16835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50" b="0" i="0">
                <a:solidFill>
                  <a:srgbClr val="616669"/>
                </a:solidFill>
                <a:latin typeface="OpenSans-Light"/>
                <a:cs typeface="OpenSans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</a:path>
            </a:pathLst>
          </a:custGeom>
          <a:ln w="20941">
            <a:solidFill>
              <a:srgbClr val="B519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3056026" y="1740490"/>
            <a:ext cx="10347325" cy="7690484"/>
          </a:xfrm>
          <a:custGeom>
            <a:avLst/>
            <a:gdLst/>
            <a:ahLst/>
            <a:cxnLst/>
            <a:rect l="l" t="t" r="r" b="b"/>
            <a:pathLst>
              <a:path w="10347325" h="7690484">
                <a:moveTo>
                  <a:pt x="157353" y="698246"/>
                </a:moveTo>
                <a:lnTo>
                  <a:pt x="0" y="698246"/>
                </a:lnTo>
                <a:lnTo>
                  <a:pt x="0" y="853757"/>
                </a:lnTo>
                <a:lnTo>
                  <a:pt x="157353" y="853757"/>
                </a:lnTo>
                <a:lnTo>
                  <a:pt x="157353" y="698246"/>
                </a:lnTo>
                <a:close/>
              </a:path>
              <a:path w="10347325" h="7690484">
                <a:moveTo>
                  <a:pt x="3404793" y="5999099"/>
                </a:moveTo>
                <a:lnTo>
                  <a:pt x="3247440" y="5999099"/>
                </a:lnTo>
                <a:lnTo>
                  <a:pt x="3247440" y="6154610"/>
                </a:lnTo>
                <a:lnTo>
                  <a:pt x="3404793" y="6154610"/>
                </a:lnTo>
                <a:lnTo>
                  <a:pt x="3404793" y="5999099"/>
                </a:lnTo>
                <a:close/>
              </a:path>
              <a:path w="10347325" h="7690484">
                <a:moveTo>
                  <a:pt x="4064762" y="1926640"/>
                </a:moveTo>
                <a:lnTo>
                  <a:pt x="3750043" y="1926640"/>
                </a:lnTo>
                <a:lnTo>
                  <a:pt x="3750043" y="2237651"/>
                </a:lnTo>
                <a:lnTo>
                  <a:pt x="4064762" y="2237651"/>
                </a:lnTo>
                <a:lnTo>
                  <a:pt x="4064762" y="1926640"/>
                </a:lnTo>
                <a:close/>
              </a:path>
              <a:path w="10347325" h="7690484">
                <a:moveTo>
                  <a:pt x="9928454" y="0"/>
                </a:moveTo>
                <a:lnTo>
                  <a:pt x="9613735" y="0"/>
                </a:lnTo>
                <a:lnTo>
                  <a:pt x="9613735" y="311010"/>
                </a:lnTo>
                <a:lnTo>
                  <a:pt x="9928454" y="311010"/>
                </a:lnTo>
                <a:lnTo>
                  <a:pt x="9928454" y="0"/>
                </a:lnTo>
                <a:close/>
              </a:path>
              <a:path w="10347325" h="7690484">
                <a:moveTo>
                  <a:pt x="10346703" y="7534567"/>
                </a:moveTo>
                <a:lnTo>
                  <a:pt x="10189350" y="7534567"/>
                </a:lnTo>
                <a:lnTo>
                  <a:pt x="10189350" y="7690078"/>
                </a:lnTo>
                <a:lnTo>
                  <a:pt x="10346703" y="7690078"/>
                </a:lnTo>
                <a:lnTo>
                  <a:pt x="10346703" y="7534567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B4570B88-51C0-3A44-BD23-22E8191B97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650" y="3902075"/>
            <a:ext cx="5623440" cy="21336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61215" y="2562645"/>
            <a:ext cx="17381855" cy="0"/>
          </a:xfrm>
          <a:custGeom>
            <a:avLst/>
            <a:gdLst/>
            <a:ahLst/>
            <a:cxnLst/>
            <a:rect l="l" t="t" r="r" b="b"/>
            <a:pathLst>
              <a:path w="17381855">
                <a:moveTo>
                  <a:pt x="0" y="0"/>
                </a:moveTo>
                <a:lnTo>
                  <a:pt x="17381669" y="0"/>
                </a:lnTo>
              </a:path>
            </a:pathLst>
          </a:custGeom>
          <a:ln w="314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8428182" y="356010"/>
            <a:ext cx="314960" cy="311150"/>
          </a:xfrm>
          <a:custGeom>
            <a:avLst/>
            <a:gdLst/>
            <a:ahLst/>
            <a:cxnLst/>
            <a:rect l="l" t="t" r="r" b="b"/>
            <a:pathLst>
              <a:path w="314959" h="311150">
                <a:moveTo>
                  <a:pt x="314702" y="0"/>
                </a:moveTo>
                <a:lnTo>
                  <a:pt x="0" y="0"/>
                </a:lnTo>
                <a:lnTo>
                  <a:pt x="0" y="311016"/>
                </a:lnTo>
                <a:lnTo>
                  <a:pt x="314702" y="311016"/>
                </a:lnTo>
                <a:lnTo>
                  <a:pt x="314702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445202" y="865785"/>
            <a:ext cx="157480" cy="155575"/>
          </a:xfrm>
          <a:custGeom>
            <a:avLst/>
            <a:gdLst/>
            <a:ahLst/>
            <a:cxnLst/>
            <a:rect l="l" t="t" r="r" b="b"/>
            <a:pathLst>
              <a:path w="157479" h="155575">
                <a:moveTo>
                  <a:pt x="157356" y="0"/>
                </a:moveTo>
                <a:lnTo>
                  <a:pt x="0" y="0"/>
                </a:lnTo>
                <a:lnTo>
                  <a:pt x="0" y="155513"/>
                </a:lnTo>
                <a:lnTo>
                  <a:pt x="157356" y="155513"/>
                </a:lnTo>
                <a:lnTo>
                  <a:pt x="157356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7407069" cy="85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50" b="0" i="0">
                <a:solidFill>
                  <a:srgbClr val="616669"/>
                </a:solidFill>
                <a:latin typeface="OpenSans-Light"/>
                <a:cs typeface="OpenSans-Ligh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48515" y="2900000"/>
            <a:ext cx="17407069" cy="5522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xmlns="" id="{D4AD99B4-9D4A-3549-9D02-1915E9C9B38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4050" y="895125"/>
            <a:ext cx="4437299" cy="16835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0" y="11308556"/>
                </a:moveTo>
                <a:lnTo>
                  <a:pt x="20104099" y="11308556"/>
                </a:lnTo>
                <a:lnTo>
                  <a:pt x="20104099" y="0"/>
                </a:lnTo>
                <a:lnTo>
                  <a:pt x="0" y="0"/>
                </a:lnTo>
                <a:lnTo>
                  <a:pt x="0" y="11308556"/>
                </a:lnTo>
              </a:path>
            </a:pathLst>
          </a:custGeom>
          <a:ln w="20941">
            <a:solidFill>
              <a:srgbClr val="B519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8703" y="286111"/>
            <a:ext cx="19755485" cy="11022965"/>
          </a:xfrm>
          <a:custGeom>
            <a:avLst/>
            <a:gdLst/>
            <a:ahLst/>
            <a:cxnLst/>
            <a:rect l="l" t="t" r="r" b="b"/>
            <a:pathLst>
              <a:path w="19755485" h="11022965">
                <a:moveTo>
                  <a:pt x="314718" y="0"/>
                </a:moveTo>
                <a:lnTo>
                  <a:pt x="0" y="0"/>
                </a:lnTo>
                <a:lnTo>
                  <a:pt x="0" y="311023"/>
                </a:lnTo>
                <a:lnTo>
                  <a:pt x="314718" y="311023"/>
                </a:lnTo>
                <a:lnTo>
                  <a:pt x="314718" y="0"/>
                </a:lnTo>
                <a:close/>
              </a:path>
              <a:path w="19755485" h="11022965">
                <a:moveTo>
                  <a:pt x="845489" y="7026122"/>
                </a:moveTo>
                <a:lnTo>
                  <a:pt x="530771" y="7026122"/>
                </a:lnTo>
                <a:lnTo>
                  <a:pt x="530771" y="7337133"/>
                </a:lnTo>
                <a:lnTo>
                  <a:pt x="845489" y="7337133"/>
                </a:lnTo>
                <a:lnTo>
                  <a:pt x="845489" y="7026122"/>
                </a:lnTo>
                <a:close/>
              </a:path>
              <a:path w="19755485" h="11022965">
                <a:moveTo>
                  <a:pt x="845489" y="530771"/>
                </a:moveTo>
                <a:lnTo>
                  <a:pt x="530783" y="530771"/>
                </a:lnTo>
                <a:lnTo>
                  <a:pt x="530783" y="841781"/>
                </a:lnTo>
                <a:lnTo>
                  <a:pt x="845489" y="841781"/>
                </a:lnTo>
                <a:lnTo>
                  <a:pt x="845489" y="530771"/>
                </a:lnTo>
                <a:close/>
              </a:path>
              <a:path w="19755485" h="11022965">
                <a:moveTo>
                  <a:pt x="1854631" y="9661233"/>
                </a:moveTo>
                <a:lnTo>
                  <a:pt x="1326629" y="9661233"/>
                </a:lnTo>
                <a:lnTo>
                  <a:pt x="1326629" y="10183050"/>
                </a:lnTo>
                <a:lnTo>
                  <a:pt x="1854631" y="10183050"/>
                </a:lnTo>
                <a:lnTo>
                  <a:pt x="1854631" y="9661233"/>
                </a:lnTo>
                <a:close/>
              </a:path>
              <a:path w="19755485" h="11022965">
                <a:moveTo>
                  <a:pt x="9184259" y="970394"/>
                </a:moveTo>
                <a:lnTo>
                  <a:pt x="8656256" y="970394"/>
                </a:lnTo>
                <a:lnTo>
                  <a:pt x="8656256" y="1492211"/>
                </a:lnTo>
                <a:lnTo>
                  <a:pt x="9184259" y="1492211"/>
                </a:lnTo>
                <a:lnTo>
                  <a:pt x="9184259" y="970394"/>
                </a:lnTo>
                <a:close/>
              </a:path>
              <a:path w="19755485" h="11022965">
                <a:moveTo>
                  <a:pt x="18184762" y="1975599"/>
                </a:moveTo>
                <a:lnTo>
                  <a:pt x="17870043" y="1975599"/>
                </a:lnTo>
                <a:lnTo>
                  <a:pt x="17870043" y="2286622"/>
                </a:lnTo>
                <a:lnTo>
                  <a:pt x="18184762" y="2286622"/>
                </a:lnTo>
                <a:lnTo>
                  <a:pt x="18184762" y="1975599"/>
                </a:lnTo>
                <a:close/>
              </a:path>
              <a:path w="19755485" h="11022965">
                <a:moveTo>
                  <a:pt x="19755397" y="8593201"/>
                </a:moveTo>
                <a:lnTo>
                  <a:pt x="13305320" y="8593201"/>
                </a:lnTo>
                <a:lnTo>
                  <a:pt x="13305320" y="11022444"/>
                </a:lnTo>
                <a:lnTo>
                  <a:pt x="19755397" y="11022444"/>
                </a:lnTo>
                <a:lnTo>
                  <a:pt x="19755397" y="8593201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7062450" y="10217846"/>
            <a:ext cx="3966845" cy="512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890"/>
              </a:lnSpc>
              <a:spcBef>
                <a:spcPts val="95"/>
              </a:spcBef>
            </a:pPr>
            <a:r>
              <a:rPr lang="pl-PL" sz="3300" b="1" spc="-5" dirty="0" smtClean="0">
                <a:solidFill>
                  <a:srgbClr val="FFFFFF"/>
                </a:solidFill>
                <a:latin typeface="Calibri"/>
                <a:cs typeface="Calibri"/>
              </a:rPr>
              <a:t>Aneta Kowalczyk</a:t>
            </a:r>
            <a:endParaRPr sz="2450" dirty="0">
              <a:latin typeface="Calibri-Light"/>
              <a:cs typeface="Calibri-Ligh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27102" y="9589451"/>
            <a:ext cx="3453765" cy="8845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890"/>
              </a:lnSpc>
              <a:spcBef>
                <a:spcPts val="95"/>
              </a:spcBef>
            </a:pPr>
            <a:r>
              <a:rPr lang="pl-PL" sz="2400" dirty="0" smtClean="0">
                <a:latin typeface="Century Gothic" panose="020B0502020202020204" pitchFamily="34" charset="0"/>
                <a:cs typeface="Calibri"/>
              </a:rPr>
              <a:t>Lublin</a:t>
            </a:r>
            <a:endParaRPr sz="2400" dirty="0">
              <a:latin typeface="Century Gothic" panose="020B0502020202020204" pitchFamily="34" charset="0"/>
              <a:cs typeface="Calibri"/>
            </a:endParaRPr>
          </a:p>
          <a:p>
            <a:pPr marL="12700">
              <a:lnSpc>
                <a:spcPts val="2870"/>
              </a:lnSpc>
            </a:pPr>
            <a:r>
              <a:rPr lang="pl-PL" sz="2400" spc="-20" dirty="0" smtClean="0">
                <a:solidFill>
                  <a:srgbClr val="4C4C4C"/>
                </a:solidFill>
                <a:latin typeface="Century Gothic" panose="020B0502020202020204" pitchFamily="34" charset="0"/>
                <a:cs typeface="Calibri-Light"/>
              </a:rPr>
              <a:t>30 września 2025 </a:t>
            </a:r>
            <a:r>
              <a:rPr lang="pl-PL" sz="2400" spc="-20" dirty="0">
                <a:solidFill>
                  <a:srgbClr val="4C4C4C"/>
                </a:solidFill>
                <a:latin typeface="Century Gothic" panose="020B0502020202020204" pitchFamily="34" charset="0"/>
                <a:cs typeface="Calibri-Light"/>
              </a:rPr>
              <a:t>r.</a:t>
            </a:r>
            <a:endParaRPr sz="2400" dirty="0">
              <a:latin typeface="Century Gothic" panose="020B0502020202020204" pitchFamily="34" charset="0"/>
              <a:cs typeface="Calibri-Light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346450" y="4497878"/>
            <a:ext cx="13902149" cy="389209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pl-PL" sz="8400" b="1" i="1" spc="300" dirty="0" smtClean="0">
                <a:latin typeface="Century Gothic" panose="020B0502020202020204" pitchFamily="34" charset="0"/>
              </a:rPr>
              <a:t>Jednostki organizacyjne objęte nadzorem archiwalnym w 2025 r.</a:t>
            </a:r>
            <a:endParaRPr sz="8400" b="1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7407069" cy="430887"/>
          </a:xfrm>
        </p:spPr>
        <p:txBody>
          <a:bodyPr/>
          <a:lstStyle/>
          <a:p>
            <a:r>
              <a:rPr lang="pl-PL" sz="2800" b="1" spc="-10" dirty="0">
                <a:latin typeface="Century Gothic" panose="020B0502020202020204" pitchFamily="34" charset="0"/>
              </a:rPr>
              <a:t>Jednostki organizacyjne objęte nadzorem archiwalnym w 2025 r. </a:t>
            </a:r>
            <a:endParaRPr lang="pl-PL" sz="2800" dirty="0"/>
          </a:p>
        </p:txBody>
      </p:sp>
      <p:sp>
        <p:nvSpPr>
          <p:cNvPr id="6" name="Prostokąt 5"/>
          <p:cNvSpPr/>
          <p:nvPr/>
        </p:nvSpPr>
        <p:spPr>
          <a:xfrm>
            <a:off x="3270249" y="3673475"/>
            <a:ext cx="135636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pPr marL="742950" indent="-742950">
              <a:buAutoNum type="arabicPeriod"/>
            </a:pPr>
            <a:r>
              <a:rPr lang="pl-PL" sz="3600" b="1" dirty="0" smtClean="0"/>
              <a:t>Placówka Opiekuńczo - </a:t>
            </a:r>
            <a:r>
              <a:rPr lang="pl-PL" sz="3600" b="1" dirty="0"/>
              <a:t>Wychowawcza Nr 2 w </a:t>
            </a:r>
            <a:r>
              <a:rPr lang="pl-PL" sz="3600" b="1" dirty="0" smtClean="0"/>
              <a:t>Kraśniku</a:t>
            </a:r>
          </a:p>
          <a:p>
            <a:r>
              <a:rPr lang="pl-PL" sz="3600" b="1" dirty="0" smtClean="0"/>
              <a:t> (akt administracyjny z 13 marca 2025 r.);</a:t>
            </a:r>
          </a:p>
          <a:p>
            <a:endParaRPr lang="pl-PL" sz="3600" b="1" dirty="0"/>
          </a:p>
          <a:p>
            <a:r>
              <a:rPr lang="pl-PL" sz="3600" b="1" dirty="0" smtClean="0"/>
              <a:t>2. </a:t>
            </a:r>
            <a:r>
              <a:rPr lang="pl-PL" sz="3600" b="1" dirty="0"/>
              <a:t>Związek Komunalny Gmin Ziemi </a:t>
            </a:r>
            <a:r>
              <a:rPr lang="pl-PL" sz="3600" b="1" dirty="0" smtClean="0"/>
              <a:t>Lubartowskiej </a:t>
            </a:r>
          </a:p>
          <a:p>
            <a:r>
              <a:rPr lang="pl-PL" sz="3600" b="1" dirty="0" smtClean="0"/>
              <a:t>(akt administracyjny z 22 lipca 2025 r.);</a:t>
            </a:r>
          </a:p>
          <a:p>
            <a:endParaRPr lang="pl-PL" sz="3600" b="1" dirty="0" smtClean="0"/>
          </a:p>
          <a:p>
            <a:r>
              <a:rPr lang="pl-PL" sz="3600" b="1" dirty="0" smtClean="0"/>
              <a:t>3. </a:t>
            </a:r>
            <a:r>
              <a:rPr lang="pl-PL" sz="3600" b="1" dirty="0"/>
              <a:t> </a:t>
            </a:r>
            <a:r>
              <a:rPr lang="pl-PL" sz="3600" b="1" dirty="0" smtClean="0"/>
              <a:t>Samodzielny </a:t>
            </a:r>
            <a:r>
              <a:rPr lang="pl-PL" sz="3600" b="1" dirty="0"/>
              <a:t>Publiczny Zakład Opieki Zdrowotnej </a:t>
            </a:r>
            <a:r>
              <a:rPr lang="pl-PL" sz="3600" b="1" dirty="0" smtClean="0"/>
              <a:t>w Łęcznej</a:t>
            </a:r>
          </a:p>
          <a:p>
            <a:r>
              <a:rPr lang="pl-PL" sz="3600" b="1" dirty="0" smtClean="0"/>
              <a:t>(</a:t>
            </a:r>
            <a:r>
              <a:rPr lang="pl-PL" sz="3600" b="1" dirty="0"/>
              <a:t>akt administracyjny z </a:t>
            </a:r>
            <a:r>
              <a:rPr lang="pl-PL" sz="3600" b="1" dirty="0" smtClean="0"/>
              <a:t>29 </a:t>
            </a:r>
            <a:r>
              <a:rPr lang="pl-PL" sz="3600" b="1" dirty="0"/>
              <a:t>lipca 2025 r</a:t>
            </a:r>
            <a:r>
              <a:rPr lang="pl-PL" sz="3600" b="1" dirty="0" smtClean="0"/>
              <a:t>.).</a:t>
            </a:r>
            <a:endParaRPr lang="pl-PL" sz="3600" b="1" dirty="0"/>
          </a:p>
          <a:p>
            <a:endParaRPr lang="pl-PL" b="1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2827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61462" y="10479126"/>
            <a:ext cx="381635" cy="377190"/>
          </a:xfrm>
          <a:prstGeom prst="rect">
            <a:avLst/>
          </a:prstGeom>
          <a:solidFill>
            <a:srgbClr val="E21017"/>
          </a:solidFill>
        </p:spPr>
        <p:txBody>
          <a:bodyPr vert="horz" wrap="square" lIns="0" tIns="57785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455"/>
              </a:spcBef>
            </a:pPr>
            <a:r>
              <a:rPr sz="1650" b="1" spc="-5" dirty="0">
                <a:solidFill>
                  <a:srgbClr val="FFFFFF"/>
                </a:solidFill>
                <a:latin typeface="Open Sans"/>
                <a:cs typeface="Open Sans"/>
              </a:rPr>
              <a:t>3</a:t>
            </a:r>
            <a:endParaRPr sz="1650" dirty="0">
              <a:latin typeface="Open Sans"/>
              <a:cs typeface="Open San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61002" y="1082675"/>
            <a:ext cx="12411065" cy="124264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666875" algn="l"/>
              </a:tabLst>
            </a:pPr>
            <a:r>
              <a:rPr lang="pl-PL" sz="4000" b="1" spc="-10" dirty="0">
                <a:latin typeface="Century Gothic" panose="020B0502020202020204" pitchFamily="34" charset="0"/>
              </a:rPr>
              <a:t>Jednostki organizacyjne objęte nadzorem archiwalnym w 2025 r. </a:t>
            </a:r>
            <a:endParaRPr sz="4000" b="1" spc="-10" dirty="0">
              <a:latin typeface="Century Gothic" panose="020B0502020202020204" pitchFamily="34" charset="0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1136650" y="2987675"/>
            <a:ext cx="12260798" cy="6848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 smtClean="0"/>
              <a:t>                    </a:t>
            </a:r>
            <a:r>
              <a:rPr lang="pl-PL" sz="6000" b="1" dirty="0" smtClean="0"/>
              <a:t>Placówka </a:t>
            </a:r>
            <a:r>
              <a:rPr lang="pl-PL" sz="6000" b="1" dirty="0"/>
              <a:t>Opiekuńczo - Wychowawcza Nr </a:t>
            </a:r>
            <a:r>
              <a:rPr lang="pl-PL" sz="6000" b="1" dirty="0" smtClean="0"/>
              <a:t>2  w Kraśniku</a:t>
            </a:r>
          </a:p>
          <a:p>
            <a:pPr marL="742950" indent="-742950">
              <a:buAutoNum type="arabicPeriod"/>
            </a:pPr>
            <a:endParaRPr lang="pl-PL" b="1" dirty="0"/>
          </a:p>
          <a:p>
            <a:pPr algn="just"/>
            <a:r>
              <a:rPr lang="pl-PL" sz="3200" dirty="0"/>
              <a:t>Uchwałą nr XXVII-237/2020 Rady Powiatu w Kraśniku z dnia 25 listopada 2020 r. </a:t>
            </a:r>
            <a:r>
              <a:rPr lang="pl-PL" sz="3200" dirty="0" smtClean="0"/>
              <a:t> w sprawie przekształcenia </a:t>
            </a:r>
            <a:r>
              <a:rPr lang="pl-PL" sz="3200" dirty="0"/>
              <a:t>Domu Dziecka w Kraśniku w dwie odrębne placówki opiekuńczo-wychowawcze i zapewnienie wspólnej obsługi administracyjnej, organizacyjnej oraz specjalistycznej z dniem </a:t>
            </a:r>
            <a:r>
              <a:rPr lang="pl-PL" sz="3200" dirty="0" smtClean="0"/>
              <a:t>                      1 </a:t>
            </a:r>
            <a:r>
              <a:rPr lang="pl-PL" sz="3200" dirty="0"/>
              <a:t>stycznia 2021 r. Dom Dziecka w Kraśniku został przekształcony </a:t>
            </a:r>
            <a:r>
              <a:rPr lang="pl-PL" sz="3200" dirty="0" smtClean="0"/>
              <a:t>w </a:t>
            </a:r>
            <a:r>
              <a:rPr lang="pl-PL" sz="3200" dirty="0"/>
              <a:t>dwie odrębne placówki opiekuńczo-wychowawcze pod nazwą:</a:t>
            </a:r>
          </a:p>
          <a:p>
            <a:pPr lvl="0" algn="just"/>
            <a:r>
              <a:rPr lang="pl-PL" sz="3200" dirty="0" smtClean="0"/>
              <a:t>- Placówka </a:t>
            </a:r>
            <a:r>
              <a:rPr lang="pl-PL" sz="3200" dirty="0"/>
              <a:t>Opiekuńczo-Wychowawcza nr 1 z siedzibą w </a:t>
            </a:r>
            <a:r>
              <a:rPr lang="pl-PL" sz="3200" dirty="0" smtClean="0"/>
              <a:t>Kraśniku;</a:t>
            </a:r>
            <a:endParaRPr lang="pl-PL" sz="3200" dirty="0"/>
          </a:p>
          <a:p>
            <a:pPr lvl="0" algn="just"/>
            <a:r>
              <a:rPr lang="pl-PL" sz="3200" dirty="0" smtClean="0"/>
              <a:t>- Placówka </a:t>
            </a:r>
            <a:r>
              <a:rPr lang="pl-PL" sz="3200" dirty="0"/>
              <a:t>Opiekuńczo-Wychowawcza nr 2 z siedzibą w Kraśniku</a:t>
            </a:r>
            <a:r>
              <a:rPr lang="pl-PL" sz="3200" dirty="0" smtClean="0"/>
              <a:t>.</a:t>
            </a:r>
          </a:p>
          <a:p>
            <a:pPr marL="285750" lvl="0" indent="-285750">
              <a:buFontTx/>
              <a:buChar char="-"/>
            </a:pPr>
            <a:endParaRPr lang="pl-PL" sz="2100" dirty="0"/>
          </a:p>
          <a:p>
            <a:endParaRPr lang="pl-PL" sz="2400" b="1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850" y="2759075"/>
            <a:ext cx="4999567" cy="3749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8515" y="1186206"/>
            <a:ext cx="17407069" cy="1231106"/>
          </a:xfrm>
        </p:spPr>
        <p:txBody>
          <a:bodyPr/>
          <a:lstStyle/>
          <a:p>
            <a:r>
              <a:rPr lang="pl-PL" sz="4000" b="1" spc="-10" dirty="0">
                <a:latin typeface="Century Gothic" panose="020B0502020202020204" pitchFamily="34" charset="0"/>
              </a:rPr>
              <a:t>Jednostki organizacyjne objęte nadzorem </a:t>
            </a:r>
            <a:r>
              <a:rPr lang="pl-PL" sz="4000" b="1" spc="-10" dirty="0" smtClean="0">
                <a:latin typeface="Century Gothic" panose="020B0502020202020204" pitchFamily="34" charset="0"/>
              </a:rPr>
              <a:t/>
            </a:r>
            <a:br>
              <a:rPr lang="pl-PL" sz="4000" b="1" spc="-10" dirty="0" smtClean="0">
                <a:latin typeface="Century Gothic" panose="020B0502020202020204" pitchFamily="34" charset="0"/>
              </a:rPr>
            </a:br>
            <a:r>
              <a:rPr lang="pl-PL" sz="4000" b="1" spc="-10" dirty="0" smtClean="0">
                <a:latin typeface="Century Gothic" panose="020B0502020202020204" pitchFamily="34" charset="0"/>
              </a:rPr>
              <a:t>archiwalnym </a:t>
            </a:r>
            <a:r>
              <a:rPr lang="pl-PL" sz="4000" b="1" spc="-10" dirty="0">
                <a:latin typeface="Century Gothic" panose="020B0502020202020204" pitchFamily="34" charset="0"/>
              </a:rPr>
              <a:t>w 2025 r. </a:t>
            </a:r>
            <a:endParaRPr lang="pl-PL" sz="40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48515" y="2899999"/>
            <a:ext cx="17923735" cy="8279190"/>
          </a:xfrm>
        </p:spPr>
        <p:txBody>
          <a:bodyPr/>
          <a:lstStyle/>
          <a:p>
            <a:pPr algn="just"/>
            <a:r>
              <a:rPr lang="pl-PL" sz="4000" dirty="0"/>
              <a:t>Placówka Opiekuńczo-Wychowawcza Nr 2 w Kraśniku działa w ramach systemu pieczy zastępczej, wspierając </a:t>
            </a:r>
            <a:r>
              <a:rPr lang="pl-PL" sz="4000" dirty="0" smtClean="0"/>
              <a:t>dzieci  </a:t>
            </a:r>
            <a:r>
              <a:rPr lang="pl-PL" sz="4000" dirty="0"/>
              <a:t>i młodzież, które z różnych powodów nie mogą przebywać w swoich rodzinach. Placówka oferuje całodzienne wyżywienie, warunki mieszkaniowe, edukację, a także działania terapeutyczne, przygotowując podopiecznych do samodzielnego życia. Jednostka posiada 14 miejsc statutowych i jest przeznaczona dla dzieci i młodzieży w wieku od 10 do 18 lat. W wyjątkowych przypadkach może być umieszczone dziecko poniżej 10 lat. </a:t>
            </a:r>
          </a:p>
          <a:p>
            <a:pPr algn="just"/>
            <a:r>
              <a:rPr lang="pl-PL" sz="4000" dirty="0"/>
              <a:t>Uwzględniając  charakter Placówki Opiekuńczo-Wychowawczej Nr 2 w Kraśniku, jako jednostki w części kontynuującej działalność Domu Dziecka w Kraśniku, w której powstawały materiały archiwalne, stanowiącej ważny i wyróżniający się element opieki nad dzieckiem na terenie właściwości Archiwum Państwowego w Lublinie Oddział w Kraśniku, jednostka została uznana za wytwarzającą materiały archiwalne wchodzące do narodowego zasobu archiwalnego.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8438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0226C-EF83-4DCC-9AE2-0FBF3764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515" y="1186206"/>
            <a:ext cx="12665935" cy="1231106"/>
          </a:xfrm>
        </p:spPr>
        <p:txBody>
          <a:bodyPr/>
          <a:lstStyle/>
          <a:p>
            <a:r>
              <a:rPr lang="pl-PL" sz="4000" b="1" spc="-10" dirty="0">
                <a:latin typeface="Century Gothic" panose="020B0502020202020204" pitchFamily="34" charset="0"/>
              </a:rPr>
              <a:t>Jednostki organizacyjne objęte nadzorem archiwalnym w 2025 r. </a:t>
            </a:r>
            <a:endParaRPr lang="pl-PL" sz="4000" dirty="0">
              <a:latin typeface="Century Gothic" panose="020B0502020202020204" pitchFamily="34" charset="0"/>
            </a:endParaRPr>
          </a:p>
        </p:txBody>
      </p:sp>
      <p:sp>
        <p:nvSpPr>
          <p:cNvPr id="10" name="object 2"/>
          <p:cNvSpPr txBox="1"/>
          <p:nvPr/>
        </p:nvSpPr>
        <p:spPr>
          <a:xfrm>
            <a:off x="18361462" y="10479126"/>
            <a:ext cx="381635" cy="312265"/>
          </a:xfrm>
          <a:prstGeom prst="rect">
            <a:avLst/>
          </a:prstGeom>
          <a:solidFill>
            <a:srgbClr val="E21017"/>
          </a:solidFill>
        </p:spPr>
        <p:txBody>
          <a:bodyPr vert="horz" wrap="square" lIns="0" tIns="57785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455"/>
              </a:spcBef>
            </a:pPr>
            <a:r>
              <a:rPr lang="pl-PL" sz="1650" b="1" spc="-5" dirty="0">
                <a:solidFill>
                  <a:srgbClr val="FFFFFF"/>
                </a:solidFill>
                <a:latin typeface="Open Sans"/>
                <a:cs typeface="Open Sans"/>
              </a:rPr>
              <a:t>4</a:t>
            </a:r>
            <a:endParaRPr sz="1650" dirty="0">
              <a:latin typeface="Open Sans"/>
              <a:cs typeface="Open Sans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679450" y="3063875"/>
            <a:ext cx="12416571" cy="8617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800" b="1" dirty="0"/>
              <a:t>Związek Komunalny Gmin Ziemi </a:t>
            </a:r>
            <a:r>
              <a:rPr lang="pl-PL" sz="4800" b="1" dirty="0" smtClean="0"/>
              <a:t>Lubartowskiej</a:t>
            </a:r>
            <a:endParaRPr lang="pl-PL" sz="4800" dirty="0"/>
          </a:p>
          <a:p>
            <a:pPr algn="just"/>
            <a:endParaRPr lang="pl-PL" sz="4400" dirty="0" smtClean="0"/>
          </a:p>
          <a:p>
            <a:pPr algn="just"/>
            <a:r>
              <a:rPr lang="pl-PL" sz="3200" dirty="0" smtClean="0"/>
              <a:t>Terenem </a:t>
            </a:r>
            <a:r>
              <a:rPr lang="pl-PL" sz="3200" dirty="0"/>
              <a:t>działania Związku Komunalnego jest gmina Lubartów, gmina miasto Lubartów, gmina Ostrówek, gmina Ostrów Lubelski oraz gmina Serniki. Nadzór nad Związkiem Komunalnym sprawuje Prezes Rady Ministrów oraz Wojewoda Lubelski. </a:t>
            </a:r>
          </a:p>
          <a:p>
            <a:pPr algn="just"/>
            <a:endParaRPr lang="pl-PL" sz="3200" b="1" dirty="0" smtClean="0"/>
          </a:p>
          <a:p>
            <a:pPr algn="just"/>
            <a:r>
              <a:rPr lang="pl-PL" sz="3200" dirty="0"/>
              <a:t>Zgodnie ze </a:t>
            </a:r>
            <a:r>
              <a:rPr lang="pl-PL" sz="3200" dirty="0" smtClean="0"/>
              <a:t>Statutem (obwieszczenie </a:t>
            </a:r>
            <a:r>
              <a:rPr lang="pl-PL" sz="3200" dirty="0"/>
              <a:t>nr 1/2022 Zgromadzenia Związku Komunalnego Gmin Ziemi Lubartowskiej z dnia 20 grudnia 2022 r. </a:t>
            </a:r>
            <a:r>
              <a:rPr lang="pl-PL" sz="3200" dirty="0" smtClean="0"/>
              <a:t>                                  w </a:t>
            </a:r>
            <a:r>
              <a:rPr lang="pl-PL" sz="3200" dirty="0"/>
              <a:t>sprawie ogłoszenia tekstu jednolitego Statutu Związku Komunalnego Gmin Ziemi </a:t>
            </a:r>
            <a:r>
              <a:rPr lang="pl-PL" sz="3200" dirty="0" smtClean="0"/>
              <a:t>Lubartowskiej) przedmiotem </a:t>
            </a:r>
            <a:r>
              <a:rPr lang="pl-PL" sz="3200" dirty="0"/>
              <a:t>działalności Związku Komunalnego jest wykonywanie zadań związanych z gospodarowaniem odpadami komunalnymi.</a:t>
            </a:r>
          </a:p>
          <a:p>
            <a:pPr algn="just"/>
            <a:endParaRPr lang="pl-PL" sz="3200" b="1" dirty="0"/>
          </a:p>
          <a:p>
            <a:pPr algn="ctr"/>
            <a:endParaRPr lang="pl-PL" sz="3200" b="1" dirty="0" smtClean="0"/>
          </a:p>
          <a:p>
            <a:pPr algn="ctr"/>
            <a:endParaRPr lang="pl-PL" sz="3200" b="1" dirty="0"/>
          </a:p>
          <a:p>
            <a:pPr algn="ctr"/>
            <a:r>
              <a:rPr lang="pl-PL" b="1" dirty="0" smtClean="0"/>
              <a:t> </a:t>
            </a:r>
            <a:endParaRPr lang="pl-PL" b="1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491932" y="3521075"/>
            <a:ext cx="5251164" cy="324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24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16E0226C-EF83-4DCC-9AE2-0FBF3764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515" y="1186206"/>
            <a:ext cx="12665935" cy="1231106"/>
          </a:xfrm>
        </p:spPr>
        <p:txBody>
          <a:bodyPr/>
          <a:lstStyle/>
          <a:p>
            <a:r>
              <a:rPr lang="pl-PL" sz="4000" b="1" spc="-10" dirty="0">
                <a:latin typeface="Century Gothic" panose="020B0502020202020204" pitchFamily="34" charset="0"/>
              </a:rPr>
              <a:t>Jednostki organizacyjne objęte nadzorem archiwalnym w 2025 r. </a:t>
            </a:r>
            <a:endParaRPr lang="pl-PL" sz="4000" dirty="0">
              <a:latin typeface="Century Gothic" panose="020B0502020202020204" pitchFamily="34" charset="0"/>
            </a:endParaRPr>
          </a:p>
        </p:txBody>
      </p:sp>
      <p:sp>
        <p:nvSpPr>
          <p:cNvPr id="5" name="object 2"/>
          <p:cNvSpPr txBox="1"/>
          <p:nvPr/>
        </p:nvSpPr>
        <p:spPr>
          <a:xfrm>
            <a:off x="18361462" y="10479126"/>
            <a:ext cx="381635" cy="312265"/>
          </a:xfrm>
          <a:prstGeom prst="rect">
            <a:avLst/>
          </a:prstGeom>
          <a:solidFill>
            <a:srgbClr val="E21017"/>
          </a:solidFill>
        </p:spPr>
        <p:txBody>
          <a:bodyPr vert="horz" wrap="square" lIns="0" tIns="57785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455"/>
              </a:spcBef>
            </a:pPr>
            <a:r>
              <a:rPr lang="pl-PL" sz="1650" b="1" spc="-5" dirty="0">
                <a:solidFill>
                  <a:srgbClr val="FFFFFF"/>
                </a:solidFill>
                <a:latin typeface="Open Sans"/>
                <a:cs typeface="Open Sans"/>
              </a:rPr>
              <a:t>5</a:t>
            </a:r>
            <a:endParaRPr sz="1650" dirty="0">
              <a:latin typeface="Open Sans"/>
              <a:cs typeface="Open Sans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2355850" y="3290066"/>
            <a:ext cx="15576550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5400" b="1" dirty="0" smtClean="0"/>
              <a:t>Samodzielny </a:t>
            </a:r>
            <a:r>
              <a:rPr lang="pl-PL" sz="5400" b="1" dirty="0"/>
              <a:t>Publiczny Zakład Opieki Zdrowotnej </a:t>
            </a:r>
            <a:endParaRPr lang="pl-PL" sz="5400" b="1" dirty="0" smtClean="0"/>
          </a:p>
          <a:p>
            <a:pPr algn="ctr"/>
            <a:r>
              <a:rPr lang="pl-PL" sz="5400" b="1" dirty="0" smtClean="0"/>
              <a:t>w Łęcznej</a:t>
            </a:r>
          </a:p>
          <a:p>
            <a:pPr algn="ctr"/>
            <a:endParaRPr lang="pl-PL" sz="3600" b="1" dirty="0" smtClean="0"/>
          </a:p>
          <a:p>
            <a:pPr algn="just"/>
            <a:r>
              <a:rPr lang="pl-PL" sz="2800" dirty="0"/>
              <a:t>Celem funkcjonowania Zakładu jest ochrona zdrowia ludności </a:t>
            </a:r>
            <a:r>
              <a:rPr lang="pl-PL" sz="2800" dirty="0" smtClean="0"/>
              <a:t>przez </a:t>
            </a:r>
            <a:r>
              <a:rPr lang="pl-PL" sz="2800" dirty="0"/>
              <a:t>udzielanie świadczeń zdrowotnych specjalistycznych, stacjonarnych </a:t>
            </a:r>
            <a:r>
              <a:rPr lang="pl-PL" sz="2800" dirty="0" smtClean="0"/>
              <a:t> i </a:t>
            </a:r>
            <a:r>
              <a:rPr lang="pl-PL" sz="2800" dirty="0"/>
              <a:t>ambulatoryjnych oraz świadczeń z zakresu podstawowej opieki zdrowotnej i promocji zdrowia, a ponadto realizacja zadań wynikających z potrzeb obronnych </a:t>
            </a:r>
            <a:r>
              <a:rPr lang="pl-PL" sz="2800" dirty="0" smtClean="0"/>
              <a:t>państwa. Szpital pełni </a:t>
            </a:r>
            <a:r>
              <a:rPr lang="pl-PL" sz="2800" dirty="0"/>
              <a:t>kluczową rolę </a:t>
            </a:r>
            <a:r>
              <a:rPr lang="pl-PL" sz="2800" dirty="0" smtClean="0"/>
              <a:t>w </a:t>
            </a:r>
            <a:r>
              <a:rPr lang="pl-PL" sz="2800" dirty="0"/>
              <a:t>regionie, zapewniając dostęp do specjalistycznej opieki zdrowotnej i leczenia. W ramach struktury Szpitala Powiatowego w Łęcznej </a:t>
            </a:r>
            <a:r>
              <a:rPr lang="pl-PL" sz="2800" dirty="0" smtClean="0"/>
              <a:t>od </a:t>
            </a:r>
            <a:r>
              <a:rPr lang="pl-PL" sz="2800" dirty="0"/>
              <a:t>24 sierpnia 2009 </a:t>
            </a:r>
            <a:r>
              <a:rPr lang="pl-PL" sz="2800" dirty="0" smtClean="0"/>
              <a:t>r. </a:t>
            </a:r>
          </a:p>
          <a:p>
            <a:pPr algn="just"/>
            <a:r>
              <a:rPr lang="pl-PL" sz="2800" dirty="0" smtClean="0"/>
              <a:t>powstało </a:t>
            </a:r>
            <a:r>
              <a:rPr lang="pl-PL" sz="2800" dirty="0"/>
              <a:t>też Wschodnie Centrum </a:t>
            </a:r>
            <a:r>
              <a:rPr lang="pl-PL" sz="2800" dirty="0" smtClean="0"/>
              <a:t>Leczenia </a:t>
            </a:r>
            <a:r>
              <a:rPr lang="pl-PL" sz="2800" dirty="0"/>
              <a:t>Oparzeń. </a:t>
            </a:r>
            <a:endParaRPr lang="pl-PL" sz="2800" dirty="0" smtClean="0"/>
          </a:p>
          <a:p>
            <a:pPr algn="just"/>
            <a:r>
              <a:rPr lang="pl-PL" sz="2800" dirty="0" smtClean="0"/>
              <a:t>Ze </a:t>
            </a:r>
            <a:r>
              <a:rPr lang="pl-PL" sz="2800" dirty="0"/>
              <a:t>względu na prowadzoną działalność oraz wytwarzane </a:t>
            </a:r>
            <a:r>
              <a:rPr lang="pl-PL" sz="2800" dirty="0" smtClean="0"/>
              <a:t>materiały                   a</a:t>
            </a:r>
          </a:p>
          <a:p>
            <a:pPr algn="just"/>
            <a:r>
              <a:rPr lang="pl-PL" sz="2800" dirty="0" smtClean="0"/>
              <a:t>archiwalne oraz </a:t>
            </a:r>
            <a:r>
              <a:rPr lang="pl-PL" sz="2800" dirty="0"/>
              <a:t>z uwagi na fakt,  </a:t>
            </a:r>
            <a:r>
              <a:rPr lang="pl-PL" sz="2800" dirty="0" smtClean="0"/>
              <a:t>że </a:t>
            </a:r>
            <a:r>
              <a:rPr lang="pl-PL" sz="2800" dirty="0"/>
              <a:t>w jednostce funkcjonuje </a:t>
            </a:r>
            <a:r>
              <a:rPr lang="pl-PL" sz="2800" dirty="0" smtClean="0"/>
              <a:t>jedyny oddział</a:t>
            </a:r>
          </a:p>
          <a:p>
            <a:pPr algn="just"/>
            <a:r>
              <a:rPr lang="pl-PL" sz="2800" dirty="0" smtClean="0"/>
              <a:t> szpitalny oferujący usługi </a:t>
            </a:r>
            <a:r>
              <a:rPr lang="pl-PL" sz="2800" dirty="0"/>
              <a:t>z dziedziny chirurgii </a:t>
            </a:r>
            <a:r>
              <a:rPr lang="pl-PL" sz="2800" dirty="0" smtClean="0"/>
              <a:t>rekonstrukcyjnej</a:t>
            </a:r>
          </a:p>
          <a:p>
            <a:pPr algn="just"/>
            <a:r>
              <a:rPr lang="pl-PL" sz="2800" dirty="0" smtClean="0"/>
              <a:t>i </a:t>
            </a:r>
            <a:r>
              <a:rPr lang="pl-PL" sz="2800"/>
              <a:t>leczenia </a:t>
            </a:r>
            <a:r>
              <a:rPr lang="pl-PL" sz="2800" smtClean="0"/>
              <a:t>oparzeń </a:t>
            </a:r>
            <a:r>
              <a:rPr lang="pl-PL" sz="2800" dirty="0" smtClean="0"/>
              <a:t>na </a:t>
            </a:r>
            <a:r>
              <a:rPr lang="pl-PL" sz="2800" dirty="0"/>
              <a:t>wschód od </a:t>
            </a:r>
            <a:r>
              <a:rPr lang="pl-PL" sz="2800" dirty="0" smtClean="0"/>
              <a:t>Wisły. </a:t>
            </a:r>
          </a:p>
          <a:p>
            <a:endParaRPr lang="pl-PL" b="1" dirty="0"/>
          </a:p>
          <a:p>
            <a:endParaRPr lang="pl-PL" b="1" dirty="0" smtClean="0"/>
          </a:p>
          <a:p>
            <a:endParaRPr lang="pl-PL" b="1" dirty="0" smtClean="0"/>
          </a:p>
          <a:p>
            <a:endParaRPr lang="pl-PL" b="1" dirty="0"/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2450" y="7331075"/>
            <a:ext cx="5752646" cy="3721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27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98883" y="10522545"/>
            <a:ext cx="120014" cy="2857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1650" b="1" spc="-5" dirty="0">
                <a:solidFill>
                  <a:srgbClr val="FFFFFF"/>
                </a:solidFill>
                <a:latin typeface="Open Sans"/>
                <a:cs typeface="Open Sans"/>
              </a:rPr>
              <a:t>6</a:t>
            </a:r>
            <a:endParaRPr sz="1650">
              <a:latin typeface="Open Sans"/>
              <a:cs typeface="Open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654034" y="8879310"/>
            <a:ext cx="6450330" cy="2429510"/>
          </a:xfrm>
          <a:custGeom>
            <a:avLst/>
            <a:gdLst/>
            <a:ahLst/>
            <a:cxnLst/>
            <a:rect l="l" t="t" r="r" b="b"/>
            <a:pathLst>
              <a:path w="6450330" h="2429509">
                <a:moveTo>
                  <a:pt x="6450065" y="0"/>
                </a:moveTo>
                <a:lnTo>
                  <a:pt x="0" y="0"/>
                </a:lnTo>
                <a:lnTo>
                  <a:pt x="0" y="2429245"/>
                </a:lnTo>
                <a:lnTo>
                  <a:pt x="6450065" y="2429245"/>
                </a:lnTo>
                <a:lnTo>
                  <a:pt x="6450065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48515" y="1082676"/>
            <a:ext cx="13233074" cy="124264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666875" algn="l"/>
              </a:tabLst>
            </a:pPr>
            <a:r>
              <a:rPr lang="pl-PL" sz="4000" b="1" spc="-10" dirty="0">
                <a:latin typeface="Century Gothic" panose="020B0502020202020204" pitchFamily="34" charset="0"/>
              </a:rPr>
              <a:t>Jednostki organizacyjne objęte nadzorem archiwalnym w 2025 r. </a:t>
            </a:r>
            <a:r>
              <a:rPr lang="pl-PL" sz="4000" b="1" spc="-10" dirty="0" smtClean="0">
                <a:latin typeface="Century Gothic" panose="020B0502020202020204" pitchFamily="34" charset="0"/>
              </a:rPr>
              <a:t> </a:t>
            </a:r>
            <a:endParaRPr sz="4000" b="1" i="1" spc="-10" dirty="0">
              <a:latin typeface="Century Gothic" panose="020B0502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23949" y="5013784"/>
            <a:ext cx="9057640" cy="25994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8400" b="1" dirty="0">
                <a:solidFill>
                  <a:srgbClr val="71706F"/>
                </a:solidFill>
                <a:latin typeface="Century Gothic" panose="020B0502020202020204" pitchFamily="34" charset="0"/>
                <a:cs typeface="OpenSans-Light"/>
              </a:rPr>
              <a:t>Dziękuję za</a:t>
            </a:r>
            <a:r>
              <a:rPr sz="8400" b="1" spc="-85" dirty="0">
                <a:solidFill>
                  <a:srgbClr val="71706F"/>
                </a:solidFill>
                <a:latin typeface="Century Gothic" panose="020B0502020202020204" pitchFamily="34" charset="0"/>
                <a:cs typeface="OpenSans-Light"/>
              </a:rPr>
              <a:t> </a:t>
            </a:r>
            <a:r>
              <a:rPr sz="8400" b="1" spc="5" dirty="0">
                <a:solidFill>
                  <a:srgbClr val="71706F"/>
                </a:solidFill>
                <a:latin typeface="Century Gothic" panose="020B0502020202020204" pitchFamily="34" charset="0"/>
                <a:cs typeface="OpenSans-Light"/>
              </a:rPr>
              <a:t>uwagę!</a:t>
            </a:r>
            <a:endParaRPr sz="8400" b="1" dirty="0">
              <a:latin typeface="Century Gothic" panose="020B0502020202020204" pitchFamily="34" charset="0"/>
              <a:cs typeface="OpenSans-Light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79481" y="7312227"/>
            <a:ext cx="314960" cy="311150"/>
          </a:xfrm>
          <a:custGeom>
            <a:avLst/>
            <a:gdLst/>
            <a:ahLst/>
            <a:cxnLst/>
            <a:rect l="l" t="t" r="r" b="b"/>
            <a:pathLst>
              <a:path w="314959" h="311150">
                <a:moveTo>
                  <a:pt x="314712" y="0"/>
                </a:moveTo>
                <a:lnTo>
                  <a:pt x="0" y="0"/>
                </a:lnTo>
                <a:lnTo>
                  <a:pt x="0" y="311016"/>
                </a:lnTo>
                <a:lnTo>
                  <a:pt x="314712" y="311016"/>
                </a:lnTo>
                <a:lnTo>
                  <a:pt x="314712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93682" y="7654342"/>
            <a:ext cx="252095" cy="248920"/>
          </a:xfrm>
          <a:custGeom>
            <a:avLst/>
            <a:gdLst/>
            <a:ahLst/>
            <a:cxnLst/>
            <a:rect l="l" t="t" r="r" b="b"/>
            <a:pathLst>
              <a:path w="252095" h="248920">
                <a:moveTo>
                  <a:pt x="251761" y="0"/>
                </a:moveTo>
                <a:lnTo>
                  <a:pt x="0" y="0"/>
                </a:lnTo>
                <a:lnTo>
                  <a:pt x="0" y="248819"/>
                </a:lnTo>
                <a:lnTo>
                  <a:pt x="251761" y="248819"/>
                </a:lnTo>
                <a:lnTo>
                  <a:pt x="251761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75341" y="9947340"/>
            <a:ext cx="528320" cy="521970"/>
          </a:xfrm>
          <a:custGeom>
            <a:avLst/>
            <a:gdLst/>
            <a:ahLst/>
            <a:cxnLst/>
            <a:rect l="l" t="t" r="r" b="b"/>
            <a:pathLst>
              <a:path w="528319" h="521970">
                <a:moveTo>
                  <a:pt x="528004" y="0"/>
                </a:moveTo>
                <a:lnTo>
                  <a:pt x="0" y="0"/>
                </a:lnTo>
                <a:lnTo>
                  <a:pt x="0" y="521816"/>
                </a:lnTo>
                <a:lnTo>
                  <a:pt x="528004" y="521816"/>
                </a:lnTo>
                <a:lnTo>
                  <a:pt x="528004" y="0"/>
                </a:lnTo>
                <a:close/>
              </a:path>
            </a:pathLst>
          </a:custGeom>
          <a:solidFill>
            <a:srgbClr val="E2101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C4C4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6BCE36B423AE749AECB31C49138BE4B" ma:contentTypeVersion="14" ma:contentTypeDescription="Utwórz nowy dokument." ma:contentTypeScope="" ma:versionID="c2df0820adf2ecaadd27eed1201dfbdc">
  <xsd:schema xmlns:xsd="http://www.w3.org/2001/XMLSchema" xmlns:xs="http://www.w3.org/2001/XMLSchema" xmlns:p="http://schemas.microsoft.com/office/2006/metadata/properties" xmlns:ns3="86bae199-97ca-468f-b4c3-363b38e28357" xmlns:ns4="89e89563-f025-4dad-acf8-74c02e6b8453" targetNamespace="http://schemas.microsoft.com/office/2006/metadata/properties" ma:root="true" ma:fieldsID="332faec280196837f15355255ab0217a" ns3:_="" ns4:_="">
    <xsd:import namespace="86bae199-97ca-468f-b4c3-363b38e28357"/>
    <xsd:import namespace="89e89563-f025-4dad-acf8-74c02e6b845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bae199-97ca-468f-b4c3-363b38e2835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e89563-f025-4dad-acf8-74c02e6b84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6A264D-07DE-4BD0-A7EB-362C67692E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bae199-97ca-468f-b4c3-363b38e28357"/>
    <ds:schemaRef ds:uri="89e89563-f025-4dad-acf8-74c02e6b84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A272BE-D85B-46CF-A9F6-4F2EDFE43E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D6B370-E179-4F41-90A4-1BAF931734CB}">
  <ds:schemaRefs>
    <ds:schemaRef ds:uri="89e89563-f025-4dad-acf8-74c02e6b8453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86bae199-97ca-468f-b4c3-363b38e2835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1287</TotalTime>
  <Words>508</Words>
  <Application>Microsoft Office PowerPoint</Application>
  <PresentationFormat>Niestandardowy</PresentationFormat>
  <Paragraphs>53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Calibri</vt:lpstr>
      <vt:lpstr>Calibri-Light</vt:lpstr>
      <vt:lpstr>Century Gothic</vt:lpstr>
      <vt:lpstr>Open Sans</vt:lpstr>
      <vt:lpstr>OpenSans-Light</vt:lpstr>
      <vt:lpstr>Office Theme</vt:lpstr>
      <vt:lpstr>Jednostki organizacyjne objęte nadzorem archiwalnym w 2025 r.</vt:lpstr>
      <vt:lpstr>Jednostki organizacyjne objęte nadzorem archiwalnym w 2025 r. </vt:lpstr>
      <vt:lpstr>Jednostki organizacyjne objęte nadzorem archiwalnym w 2025 r. </vt:lpstr>
      <vt:lpstr>Jednostki organizacyjne objęte nadzorem  archiwalnym w 2025 r. </vt:lpstr>
      <vt:lpstr>Jednostki organizacyjne objęte nadzorem archiwalnym w 2025 r. </vt:lpstr>
      <vt:lpstr>Jednostki organizacyjne objęte nadzorem archiwalnym w 2025 r. </vt:lpstr>
      <vt:lpstr>Jednostki organizacyjne objęte nadzorem archiwalnym w 2025 r.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Kowalik Ewelina</dc:creator>
  <cp:lastModifiedBy>Marzanna</cp:lastModifiedBy>
  <cp:revision>83</cp:revision>
  <dcterms:created xsi:type="dcterms:W3CDTF">2020-09-21T12:11:01Z</dcterms:created>
  <dcterms:modified xsi:type="dcterms:W3CDTF">2025-09-29T09:26:03Z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2020-09-21T00:00:00Z</vt:filetime>
  </property>
  <property fmtid="{D5CDD505-2E9C-101B-9397-08002B2CF9AE}" pid="3" name="Creator">
    <vt:lpwstr>Adobe InDesign 15.0 (Macintosh)</vt:lpwstr>
  </property>
  <property fmtid="{D5CDD505-2E9C-101B-9397-08002B2CF9AE}" pid="4" name="LastSaved">
    <vt:filetime>2020-09-21T00:00:00Z</vt:filetime>
  </property>
  <property fmtid="{D5CDD505-2E9C-101B-9397-08002B2CF9AE}" pid="5" name="ContentTypeId">
    <vt:lpwstr>0x010100F6BCE36B423AE749AECB31C49138BE4B</vt:lpwstr>
  </property>
</Properties>
</file>