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63" r:id="rId6"/>
    <p:sldId id="289" r:id="rId7"/>
    <p:sldId id="269" r:id="rId8"/>
    <p:sldId id="270" r:id="rId9"/>
    <p:sldId id="267" r:id="rId10"/>
    <p:sldId id="257" r:id="rId11"/>
    <p:sldId id="286" r:id="rId12"/>
    <p:sldId id="294" r:id="rId13"/>
    <p:sldId id="276" r:id="rId14"/>
    <p:sldId id="295" r:id="rId15"/>
    <p:sldId id="288" r:id="rId16"/>
    <p:sldId id="291" r:id="rId17"/>
    <p:sldId id="292" r:id="rId18"/>
    <p:sldId id="290" r:id="rId19"/>
    <p:sldId id="293" r:id="rId20"/>
    <p:sldId id="261" r:id="rId21"/>
  </p:sldIdLst>
  <p:sldSz cx="20104100" cy="11309350"/>
  <p:notesSz cx="20104100" cy="1130935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87827" autoAdjust="0"/>
  </p:normalViewPr>
  <p:slideViewPr>
    <p:cSldViewPr>
      <p:cViewPr varScale="1">
        <p:scale>
          <a:sx n="63" d="100"/>
          <a:sy n="63" d="100"/>
        </p:scale>
        <p:origin x="73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46BD9-FA50-4417-8C45-7E16CBBA4B2D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7D9F-EE15-4961-815C-FFE7694AF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64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7D9F-EE15-4961-815C-FFE7694AFAF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53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7D9F-EE15-4961-815C-FFE7694AFAF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63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1215" y="2546939"/>
            <a:ext cx="17381855" cy="31750"/>
          </a:xfrm>
          <a:custGeom>
            <a:avLst/>
            <a:gdLst/>
            <a:ahLst/>
            <a:cxnLst/>
            <a:rect l="l" t="t" r="r" b="b"/>
            <a:pathLst>
              <a:path w="17381855" h="31750">
                <a:moveTo>
                  <a:pt x="0" y="31412"/>
                </a:moveTo>
                <a:lnTo>
                  <a:pt x="17381669" y="31412"/>
                </a:lnTo>
                <a:lnTo>
                  <a:pt x="17381669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69182" y="2906405"/>
            <a:ext cx="8389619" cy="6599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E3DB38-C886-AC43-916B-2C5ECDC35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083" y="1186206"/>
            <a:ext cx="3909767" cy="800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</a:path>
            </a:pathLst>
          </a:custGeom>
          <a:ln w="20941">
            <a:solidFill>
              <a:srgbClr val="B51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056026" y="1740490"/>
            <a:ext cx="10347325" cy="7690484"/>
          </a:xfrm>
          <a:custGeom>
            <a:avLst/>
            <a:gdLst/>
            <a:ahLst/>
            <a:cxnLst/>
            <a:rect l="l" t="t" r="r" b="b"/>
            <a:pathLst>
              <a:path w="10347325" h="7690484">
                <a:moveTo>
                  <a:pt x="157353" y="698246"/>
                </a:moveTo>
                <a:lnTo>
                  <a:pt x="0" y="698246"/>
                </a:lnTo>
                <a:lnTo>
                  <a:pt x="0" y="853757"/>
                </a:lnTo>
                <a:lnTo>
                  <a:pt x="157353" y="853757"/>
                </a:lnTo>
                <a:lnTo>
                  <a:pt x="157353" y="698246"/>
                </a:lnTo>
                <a:close/>
              </a:path>
              <a:path w="10347325" h="7690484">
                <a:moveTo>
                  <a:pt x="3404793" y="5999099"/>
                </a:moveTo>
                <a:lnTo>
                  <a:pt x="3247440" y="5999099"/>
                </a:lnTo>
                <a:lnTo>
                  <a:pt x="3247440" y="6154610"/>
                </a:lnTo>
                <a:lnTo>
                  <a:pt x="3404793" y="6154610"/>
                </a:lnTo>
                <a:lnTo>
                  <a:pt x="3404793" y="5999099"/>
                </a:lnTo>
                <a:close/>
              </a:path>
              <a:path w="10347325" h="7690484">
                <a:moveTo>
                  <a:pt x="4064762" y="1926640"/>
                </a:moveTo>
                <a:lnTo>
                  <a:pt x="3750043" y="1926640"/>
                </a:lnTo>
                <a:lnTo>
                  <a:pt x="3750043" y="2237651"/>
                </a:lnTo>
                <a:lnTo>
                  <a:pt x="4064762" y="2237651"/>
                </a:lnTo>
                <a:lnTo>
                  <a:pt x="4064762" y="1926640"/>
                </a:lnTo>
                <a:close/>
              </a:path>
              <a:path w="10347325" h="7690484">
                <a:moveTo>
                  <a:pt x="9928454" y="0"/>
                </a:moveTo>
                <a:lnTo>
                  <a:pt x="9613735" y="0"/>
                </a:lnTo>
                <a:lnTo>
                  <a:pt x="9613735" y="311010"/>
                </a:lnTo>
                <a:lnTo>
                  <a:pt x="9928454" y="311010"/>
                </a:lnTo>
                <a:lnTo>
                  <a:pt x="9928454" y="0"/>
                </a:lnTo>
                <a:close/>
              </a:path>
              <a:path w="10347325" h="7690484">
                <a:moveTo>
                  <a:pt x="10346703" y="7534567"/>
                </a:moveTo>
                <a:lnTo>
                  <a:pt x="10189350" y="7534567"/>
                </a:lnTo>
                <a:lnTo>
                  <a:pt x="10189350" y="7690078"/>
                </a:lnTo>
                <a:lnTo>
                  <a:pt x="10346703" y="7690078"/>
                </a:lnTo>
                <a:lnTo>
                  <a:pt x="10346703" y="7534567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3B7673-4C9E-7041-8379-54CBFDCFB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0" y="4283075"/>
            <a:ext cx="4837429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1215" y="2562645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314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8515" y="2900000"/>
            <a:ext cx="17407069" cy="5522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659D50-2DDA-314D-A7A8-FEFAB0E6E26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083" y="1186206"/>
            <a:ext cx="3909767" cy="800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ap.sejm.gov.pl/isap.nsf/DocDetails.xsp?id=WDU2015000174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</a:path>
            </a:pathLst>
          </a:custGeom>
          <a:ln w="20941">
            <a:solidFill>
              <a:srgbClr val="B51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615" y="1092177"/>
            <a:ext cx="19755485" cy="11022965"/>
          </a:xfrm>
          <a:custGeom>
            <a:avLst/>
            <a:gdLst/>
            <a:ahLst/>
            <a:cxnLst/>
            <a:rect l="l" t="t" r="r" b="b"/>
            <a:pathLst>
              <a:path w="19755485" h="11022965">
                <a:moveTo>
                  <a:pt x="314718" y="0"/>
                </a:moveTo>
                <a:lnTo>
                  <a:pt x="0" y="0"/>
                </a:lnTo>
                <a:lnTo>
                  <a:pt x="0" y="311023"/>
                </a:lnTo>
                <a:lnTo>
                  <a:pt x="314718" y="311023"/>
                </a:lnTo>
                <a:lnTo>
                  <a:pt x="314718" y="0"/>
                </a:lnTo>
                <a:close/>
              </a:path>
              <a:path w="19755485" h="11022965">
                <a:moveTo>
                  <a:pt x="845489" y="7026122"/>
                </a:moveTo>
                <a:lnTo>
                  <a:pt x="530771" y="7026122"/>
                </a:lnTo>
                <a:lnTo>
                  <a:pt x="530771" y="7337133"/>
                </a:lnTo>
                <a:lnTo>
                  <a:pt x="845489" y="7337133"/>
                </a:lnTo>
                <a:lnTo>
                  <a:pt x="845489" y="7026122"/>
                </a:lnTo>
                <a:close/>
              </a:path>
              <a:path w="19755485" h="11022965">
                <a:moveTo>
                  <a:pt x="845489" y="530771"/>
                </a:moveTo>
                <a:lnTo>
                  <a:pt x="530783" y="530771"/>
                </a:lnTo>
                <a:lnTo>
                  <a:pt x="530783" y="841781"/>
                </a:lnTo>
                <a:lnTo>
                  <a:pt x="845489" y="841781"/>
                </a:lnTo>
                <a:lnTo>
                  <a:pt x="845489" y="530771"/>
                </a:lnTo>
                <a:close/>
              </a:path>
              <a:path w="19755485" h="11022965">
                <a:moveTo>
                  <a:pt x="1854631" y="9661233"/>
                </a:moveTo>
                <a:lnTo>
                  <a:pt x="1326629" y="9661233"/>
                </a:lnTo>
                <a:lnTo>
                  <a:pt x="1326629" y="10183050"/>
                </a:lnTo>
                <a:lnTo>
                  <a:pt x="1854631" y="10183050"/>
                </a:lnTo>
                <a:lnTo>
                  <a:pt x="1854631" y="9661233"/>
                </a:lnTo>
                <a:close/>
              </a:path>
              <a:path w="19755485" h="11022965">
                <a:moveTo>
                  <a:pt x="9184259" y="970394"/>
                </a:moveTo>
                <a:lnTo>
                  <a:pt x="8656256" y="970394"/>
                </a:lnTo>
                <a:lnTo>
                  <a:pt x="8656256" y="1492211"/>
                </a:lnTo>
                <a:lnTo>
                  <a:pt x="9184259" y="1492211"/>
                </a:lnTo>
                <a:lnTo>
                  <a:pt x="9184259" y="970394"/>
                </a:lnTo>
                <a:close/>
              </a:path>
              <a:path w="19755485" h="11022965">
                <a:moveTo>
                  <a:pt x="18184762" y="1975599"/>
                </a:moveTo>
                <a:lnTo>
                  <a:pt x="17870043" y="1975599"/>
                </a:lnTo>
                <a:lnTo>
                  <a:pt x="17870043" y="2286622"/>
                </a:lnTo>
                <a:lnTo>
                  <a:pt x="18184762" y="2286622"/>
                </a:lnTo>
                <a:lnTo>
                  <a:pt x="18184762" y="1975599"/>
                </a:lnTo>
                <a:close/>
              </a:path>
              <a:path w="19755485" h="11022965">
                <a:moveTo>
                  <a:pt x="19755397" y="8593201"/>
                </a:moveTo>
                <a:lnTo>
                  <a:pt x="13305320" y="8593201"/>
                </a:lnTo>
                <a:lnTo>
                  <a:pt x="13305320" y="11022444"/>
                </a:lnTo>
                <a:lnTo>
                  <a:pt x="19755397" y="11022444"/>
                </a:lnTo>
                <a:lnTo>
                  <a:pt x="19755397" y="8593201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166851" y="10101771"/>
            <a:ext cx="6096000" cy="1525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Ewelina Wijatkowska</a:t>
            </a:r>
          </a:p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Archiwista Oddziału I kształtowania narodowego zasobu archiwalnego</a:t>
            </a:r>
            <a:endParaRPr sz="2800" dirty="0">
              <a:latin typeface="Calibri-Light"/>
              <a:cs typeface="Calibri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27102" y="9589451"/>
            <a:ext cx="5215348" cy="51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3300" b="1" spc="-10" dirty="0" smtClean="0">
                <a:solidFill>
                  <a:srgbClr val="4C4C4C"/>
                </a:solidFill>
                <a:latin typeface="Calibri"/>
                <a:cs typeface="Calibri"/>
              </a:rPr>
              <a:t>Lublin, 30 września 2025 r.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089150" y="4622997"/>
            <a:ext cx="15925800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6000" dirty="0" smtClean="0"/>
              <a:t>Ekspertyza archiwalna i co dalej? </a:t>
            </a:r>
            <a:endParaRPr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1A07B7-B916-8645-A985-29A63FBF0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336188"/>
            <a:ext cx="4953000" cy="101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8883" y="10522545"/>
            <a:ext cx="120014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50" b="1" spc="-5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650"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8515" y="1186206"/>
            <a:ext cx="13106800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Uporządkowanie dokumentacji zakwalifikowanej do materiałów archiwalnych w wyniku ekspertyzy, zmiany w ewidencji. 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1215" y="2546939"/>
            <a:ext cx="17381855" cy="31750"/>
          </a:xfrm>
          <a:custGeom>
            <a:avLst/>
            <a:gdLst/>
            <a:ahLst/>
            <a:cxnLst/>
            <a:rect l="l" t="t" r="r" b="b"/>
            <a:pathLst>
              <a:path w="17381855" h="31750">
                <a:moveTo>
                  <a:pt x="0" y="31412"/>
                </a:moveTo>
                <a:lnTo>
                  <a:pt x="17381669" y="31412"/>
                </a:lnTo>
                <a:lnTo>
                  <a:pt x="17381669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C6202D0E-FC93-BE42-A1D8-18B082962D22}"/>
              </a:ext>
            </a:extLst>
          </p:cNvPr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650" dirty="0">
              <a:latin typeface="Open Sans"/>
              <a:cs typeface="Open Sans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348515" y="3749675"/>
            <a:ext cx="173670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W związku z tym, że w archiwach zakładowych materiały archiwalne oraz dokumentacja niearchiwalna ujmowane są na odrębnych spisach zdawczo-odbiorczych przy zmianie kwalifikacji dokumentacji skutkującej przekwalifikowaniem dokumentacji niearchiwalnej do materiałów archiwalnych należy zastosować przykładową korektę</a:t>
            </a:r>
            <a:r>
              <a:rPr lang="pl-PL" sz="4000" dirty="0" smtClean="0"/>
              <a:t>: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453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i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17324"/>
              </p:ext>
            </p:extLst>
          </p:nvPr>
        </p:nvGraphicFramePr>
        <p:xfrm>
          <a:off x="10699750" y="80644"/>
          <a:ext cx="9372600" cy="1079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6857603" imgH="7898738" progId="Word.Document.12">
                  <p:embed/>
                </p:oleObj>
              </mc:Choice>
              <mc:Fallback>
                <p:oleObj name="Document" r:id="rId4" imgW="6857603" imgH="7898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9750" y="80644"/>
                        <a:ext cx="9372600" cy="10795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i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982513"/>
              </p:ext>
            </p:extLst>
          </p:nvPr>
        </p:nvGraphicFramePr>
        <p:xfrm>
          <a:off x="222250" y="40216"/>
          <a:ext cx="9507049" cy="1083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7" imgW="6857603" imgH="7816887" progId="Word.Document.12">
                  <p:embed/>
                </p:oleObj>
              </mc:Choice>
              <mc:Fallback>
                <p:oleObj name="Document" r:id="rId7" imgW="6857603" imgH="78168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2250" y="40216"/>
                        <a:ext cx="9507049" cy="1083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37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2850" y="701675"/>
            <a:ext cx="17407069" cy="1477328"/>
          </a:xfrm>
        </p:spPr>
        <p:txBody>
          <a:bodyPr/>
          <a:lstStyle/>
          <a:p>
            <a:r>
              <a:rPr lang="pl-PL" sz="4800" dirty="0" smtClean="0">
                <a:solidFill>
                  <a:srgbClr val="FF0000"/>
                </a:solidFill>
              </a:rPr>
              <a:t>Najciekawsze materiały obejrzane podczas</a:t>
            </a:r>
            <a:br>
              <a:rPr lang="pl-PL" sz="4800" dirty="0" smtClean="0">
                <a:solidFill>
                  <a:srgbClr val="FF0000"/>
                </a:solidFill>
              </a:rPr>
            </a:br>
            <a:r>
              <a:rPr lang="pl-PL" sz="4800" dirty="0" smtClean="0">
                <a:solidFill>
                  <a:srgbClr val="FF0000"/>
                </a:solidFill>
              </a:rPr>
              <a:t>ekspertyz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2855977"/>
            <a:ext cx="5599077" cy="7462837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70" y="2889088"/>
            <a:ext cx="5587227" cy="7447043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821" y="2873294"/>
            <a:ext cx="5599077" cy="74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2885" y="3838205"/>
            <a:ext cx="7462837" cy="559712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11347" y="3799653"/>
            <a:ext cx="7462838" cy="559712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05570" y="3785080"/>
            <a:ext cx="7456942" cy="56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0" y="3275365"/>
            <a:ext cx="9174750" cy="6307641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3275365"/>
            <a:ext cx="9047162" cy="6291583"/>
          </a:xfrm>
        </p:spPr>
      </p:pic>
    </p:spTree>
    <p:extLst>
      <p:ext uri="{BB962C8B-B14F-4D97-AF65-F5344CB8AC3E}">
        <p14:creationId xmlns:p14="http://schemas.microsoft.com/office/powerpoint/2010/main" val="278040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738664"/>
          </a:xfrm>
        </p:spPr>
        <p:txBody>
          <a:bodyPr/>
          <a:lstStyle/>
          <a:p>
            <a:r>
              <a:rPr lang="pl-PL" sz="4800" dirty="0" smtClean="0">
                <a:solidFill>
                  <a:srgbClr val="FF0000"/>
                </a:solidFill>
              </a:rPr>
              <a:t>Warunki przeprowadzania ekspertyz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856" y="3806188"/>
            <a:ext cx="7158345" cy="536875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0" y="4061692"/>
            <a:ext cx="6477000" cy="485775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092" y="2911394"/>
            <a:ext cx="49149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522" y="4415691"/>
            <a:ext cx="7462837" cy="4418581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01426" y="4301787"/>
            <a:ext cx="7464649" cy="4648202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2021" y="4338982"/>
            <a:ext cx="746283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2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75083" y="10522545"/>
            <a:ext cx="120014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50" b="1" spc="-5" dirty="0">
                <a:solidFill>
                  <a:srgbClr val="FFFFFF"/>
                </a:solidFill>
                <a:latin typeface="Open Sans"/>
                <a:cs typeface="Open Sans"/>
              </a:rPr>
              <a:t>6</a:t>
            </a:r>
            <a:endParaRPr sz="165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4714" y="1186206"/>
            <a:ext cx="10227535" cy="8502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66875" algn="l"/>
              </a:tabLst>
            </a:pPr>
            <a:r>
              <a:rPr lang="pl-PL" spc="-10" dirty="0" smtClean="0">
                <a:solidFill>
                  <a:srgbClr val="FF0000"/>
                </a:solidFill>
              </a:rPr>
              <a:t>Dzień Archiwisty </a:t>
            </a:r>
            <a:r>
              <a:rPr lang="pl-PL" sz="4000" spc="-10" dirty="0" smtClean="0">
                <a:solidFill>
                  <a:srgbClr val="FF0000"/>
                </a:solidFill>
              </a:rPr>
              <a:t>30 września  2025 r. </a:t>
            </a:r>
            <a:endParaRPr sz="4000" spc="-10" dirty="0">
              <a:solidFill>
                <a:srgbClr val="FF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5681" y="7312227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12" y="0"/>
                </a:moveTo>
                <a:lnTo>
                  <a:pt x="0" y="0"/>
                </a:lnTo>
                <a:lnTo>
                  <a:pt x="0" y="311016"/>
                </a:lnTo>
                <a:lnTo>
                  <a:pt x="314712" y="311016"/>
                </a:lnTo>
                <a:lnTo>
                  <a:pt x="31471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9882" y="7654342"/>
            <a:ext cx="252095" cy="248920"/>
          </a:xfrm>
          <a:custGeom>
            <a:avLst/>
            <a:gdLst/>
            <a:ahLst/>
            <a:cxnLst/>
            <a:rect l="l" t="t" r="r" b="b"/>
            <a:pathLst>
              <a:path w="252095" h="248920">
                <a:moveTo>
                  <a:pt x="251761" y="0"/>
                </a:moveTo>
                <a:lnTo>
                  <a:pt x="0" y="0"/>
                </a:lnTo>
                <a:lnTo>
                  <a:pt x="0" y="248819"/>
                </a:lnTo>
                <a:lnTo>
                  <a:pt x="251761" y="248819"/>
                </a:lnTo>
                <a:lnTo>
                  <a:pt x="251761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1541" y="9947340"/>
            <a:ext cx="528320" cy="521970"/>
          </a:xfrm>
          <a:custGeom>
            <a:avLst/>
            <a:gdLst/>
            <a:ahLst/>
            <a:cxnLst/>
            <a:rect l="l" t="t" r="r" b="b"/>
            <a:pathLst>
              <a:path w="528319" h="521970">
                <a:moveTo>
                  <a:pt x="528004" y="0"/>
                </a:moveTo>
                <a:lnTo>
                  <a:pt x="0" y="0"/>
                </a:lnTo>
                <a:lnTo>
                  <a:pt x="0" y="521816"/>
                </a:lnTo>
                <a:lnTo>
                  <a:pt x="528004" y="521816"/>
                </a:lnTo>
                <a:lnTo>
                  <a:pt x="528004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ole tekstowe 2"/>
          <p:cNvSpPr txBox="1"/>
          <p:nvPr/>
        </p:nvSpPr>
        <p:spPr>
          <a:xfrm>
            <a:off x="12386689" y="7074759"/>
            <a:ext cx="624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Dziękuję za uwagę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9692" y="1158875"/>
            <a:ext cx="17407069" cy="738664"/>
          </a:xfrm>
        </p:spPr>
        <p:txBody>
          <a:bodyPr/>
          <a:lstStyle/>
          <a:p>
            <a:r>
              <a:rPr lang="pl-PL" sz="4800" dirty="0" smtClean="0">
                <a:solidFill>
                  <a:srgbClr val="FF0000"/>
                </a:solidFill>
              </a:rPr>
              <a:t>Ekspertyza archiwalna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idx="1"/>
          </p:nvPr>
        </p:nvSpPr>
        <p:spPr>
          <a:xfrm>
            <a:off x="1359692" y="3597275"/>
            <a:ext cx="17407069" cy="4001095"/>
          </a:xfrm>
        </p:spPr>
        <p:txBody>
          <a:bodyPr/>
          <a:lstStyle/>
          <a:p>
            <a:endParaRPr lang="pl-PL" sz="3600" dirty="0"/>
          </a:p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Ekspertyza archiwalna </a:t>
            </a:r>
            <a:r>
              <a:rPr lang="pl-PL" sz="4000" dirty="0" smtClean="0"/>
              <a:t>to proces oceny i weryfikacji wartości archiwalnej dokumentów, który ma na celu ustalenie, czy dany materiał zasługuje na trwałe przechowywanie w archiwum państwowym, czy też może zostać zniszczony. </a:t>
            </a:r>
          </a:p>
          <a:p>
            <a:r>
              <a:rPr lang="pl-PL" sz="4000" dirty="0" smtClean="0"/>
              <a:t>Jest to kluczowy element pracy archiwalnej, mający ogromne znaczenie dla zachowania dziedzictwa kulturowego i historycznego. </a:t>
            </a:r>
            <a:endParaRPr lang="pl-PL" sz="40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768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738664"/>
          </a:xfrm>
        </p:spPr>
        <p:txBody>
          <a:bodyPr/>
          <a:lstStyle/>
          <a:p>
            <a:r>
              <a:rPr lang="pl-PL" sz="4800" dirty="0" smtClean="0">
                <a:solidFill>
                  <a:srgbClr val="FF0000"/>
                </a:solidFill>
              </a:rPr>
              <a:t>Rodzaje ekspertyz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8514" y="2759075"/>
            <a:ext cx="17407069" cy="560153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sz="4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Ekspertyza archiwalna wartościująca dokumentację kat. BE.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Ekspertyza archiwalna wartościująca dokumentację kat. B wyłączonej z wniosku na brakowanie.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Ekspertyza mająca na celu rozpoznanie jednostki przed objęciem nadzorem archiwalnym.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Ekspertyza konserwatorska.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Ekspertyza przed przekazaniem do archiwum państwowego.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Inne – np. w przypadku porzucenia dokumentacji, zniszczenia, np. zalania, pożaru.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9730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9050" y="854075"/>
            <a:ext cx="17618934" cy="1447800"/>
          </a:xfrm>
        </p:spPr>
        <p:txBody>
          <a:bodyPr/>
          <a:lstStyle/>
          <a:p>
            <a:r>
              <a:rPr lang="pl-PL" sz="6000" dirty="0"/>
              <a:t/>
            </a:r>
            <a:br>
              <a:rPr lang="pl-PL" sz="6000" dirty="0"/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98450" y="2863588"/>
            <a:ext cx="14249400" cy="646331"/>
          </a:xfrm>
        </p:spPr>
        <p:txBody>
          <a:bodyPr/>
          <a:lstStyle/>
          <a:p>
            <a:r>
              <a:rPr lang="pl-PL" sz="2400" dirty="0"/>
              <a:t> 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89050" y="1082675"/>
            <a:ext cx="1744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FF0000"/>
                </a:solidFill>
                <a:latin typeface="Open Sans"/>
              </a:rPr>
              <a:t>Główne cele ekspertyzy archiwalnej </a:t>
            </a:r>
            <a:endParaRPr lang="pl-PL" sz="48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89050" y="3536034"/>
            <a:ext cx="18402519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Identyfikacja dokumentów o wartości historycznej, prawnej i naukowej: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ocena</a:t>
            </a:r>
            <a:r>
              <a:rPr kumimoji="0" lang="pl-PL" altLang="pl-PL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dokumentów pod kątem ich znaczenia dla historii, kultury,</a:t>
            </a:r>
            <a:r>
              <a:rPr kumimoji="0" lang="pl-PL" altLang="pl-PL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nauki oraz ich wartości dowodowej.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Selekcja i brakowanie (eliminacja):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selekcja materiałów, które nie mają już wartości użytkowej i historycznej. Pozwala to na zniszczenie zbędnych dokumentów,</a:t>
            </a:r>
            <a:r>
              <a:rPr kumimoji="0" lang="pl-PL" altLang="pl-PL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 jest konieczne ze względu na ograniczone zasoby magazynowe archiwów.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Kształtowanie zasobu archiwalnego: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ekspertyza ma bezpośredni wpływ na to,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 finalnie znajdzie się </a:t>
            </a:r>
            <a:r>
              <a:rPr kumimoji="0" lang="pl-PL" altLang="pl-PL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 zasobie archiwalnym. Dzięki niej tworzy się spójny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 reprezentatywny zbiór dokumentów, który odzwierciedla ważne aspekty życia społecznego, politycznego i gospodarczego.</a:t>
            </a:r>
          </a:p>
        </p:txBody>
      </p:sp>
    </p:spTree>
    <p:extLst>
      <p:ext uri="{BB962C8B-B14F-4D97-AF65-F5344CB8AC3E}">
        <p14:creationId xmlns:p14="http://schemas.microsoft.com/office/powerpoint/2010/main" val="5430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738664"/>
          </a:xfrm>
        </p:spPr>
        <p:txBody>
          <a:bodyPr/>
          <a:lstStyle/>
          <a:p>
            <a:r>
              <a:rPr lang="pl-PL" sz="4800" dirty="0" smtClean="0">
                <a:solidFill>
                  <a:srgbClr val="FF0000"/>
                </a:solidFill>
              </a:rPr>
              <a:t>Kryteria oceny dokumentacji 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80682" y="2835275"/>
            <a:ext cx="17407069" cy="720197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Wartość historyczna – ocena znaczenia dokumentów dla historii (ważne wydarzenia, postacie, organizacje).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Wartość społeczna – dokumentacja, która zawiera informacje o ludziach, ich losach (ważne kryterium w przypadku poszukiwań poszukiwań genealogicznych).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Stan zachowania dokumentacji.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Wartość artystyczna – w przypadku dokumentacji fotograficznej, plakatów, ulotek, zaproszeń.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Autentyczność informacji i zapisu – dotyczy wiarygodności dokumentów.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Kryterium przydatności do prowadzonych badań.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4000" dirty="0" smtClean="0"/>
              <a:t>Wartość praktyczna – dokumentacja potrzebna do bieżącej działalności.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374650" y="4206876"/>
            <a:ext cx="18897600" cy="91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 pitchFamily="18" charset="0"/>
              <a:buAutoNum type="arabicParenR"/>
              <a:tabLst>
                <a:tab pos="450215" algn="l"/>
              </a:tabLst>
            </a:pPr>
            <a:endParaRPr lang="pl-PL" sz="200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 pitchFamily="18" charset="0"/>
              <a:buAutoNum type="arabicParenR"/>
            </a:pPr>
            <a:endParaRPr lang="pl-PL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12850" y="5349875"/>
            <a:ext cx="1754273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Times New Roman" panose="02020603050405020304" pitchFamily="18" charset="0"/>
              <a:buAutoNum type="arabicParenR"/>
            </a:pPr>
            <a:endParaRPr lang="pl-PL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5250" y="1158875"/>
            <a:ext cx="17466535" cy="738664"/>
          </a:xfrm>
        </p:spPr>
        <p:txBody>
          <a:bodyPr/>
          <a:lstStyle/>
          <a:p>
            <a:r>
              <a:rPr lang="pl-PL" sz="4800" dirty="0" smtClean="0">
                <a:solidFill>
                  <a:srgbClr val="FF0000"/>
                </a:solidFill>
              </a:rPr>
              <a:t>Jak się przygotować do ekspertyzy?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61528" y="2835275"/>
            <a:ext cx="1738396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0" dirty="0" smtClean="0"/>
          </a:p>
          <a:p>
            <a:r>
              <a:rPr lang="pl-PL" sz="4000" dirty="0" smtClean="0"/>
              <a:t>Ekspertyzy </a:t>
            </a:r>
            <a:r>
              <a:rPr lang="pl-PL" sz="4000" dirty="0"/>
              <a:t>wykonywane są przez archiwum z urzędu lub na wniosek jednostki organizacyjnej. </a:t>
            </a:r>
            <a:r>
              <a:rPr lang="pl-PL" sz="4000" dirty="0" smtClean="0"/>
              <a:t>Sporządzając </a:t>
            </a:r>
            <a:r>
              <a:rPr lang="pl-PL" sz="4000" dirty="0"/>
              <a:t>wniosek o przeprowadzenie ekspertyzy archiwalnej oraz spis dokumentacji przeznaczonej do ekspertyzy należy kierować się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§ </a:t>
            </a:r>
            <a:r>
              <a:rPr lang="pl-PL" sz="4000" dirty="0"/>
              <a:t>9 </a:t>
            </a:r>
            <a:r>
              <a:rPr lang="pl-PL" sz="4000" dirty="0">
                <a:hlinkClick r:id="rId2"/>
              </a:rPr>
              <a:t>rozporządzenia Ministra Kultury i Dziedzictwa Narodowego z dnia 20 października 2015 r.  w sprawie klasyfikowania i kwalifikowania dokumentacji, przekazywania materiałów archiwalnych do archiwów państwowych i brakowania dokumentacji niearchiwalnej</a:t>
            </a:r>
            <a:r>
              <a:rPr lang="pl-PL" sz="4000" dirty="0"/>
              <a:t> </a:t>
            </a:r>
            <a:r>
              <a:rPr lang="pl-PL" sz="4000" dirty="0" smtClean="0"/>
              <a:t>(</a:t>
            </a:r>
            <a:r>
              <a:rPr lang="pl-PL" sz="4000" dirty="0"/>
              <a:t>Dz. U. z 2019 r. poz. 246). </a:t>
            </a:r>
          </a:p>
          <a:p>
            <a:endParaRPr lang="pl-PL" sz="3200" dirty="0"/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8046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8883" y="10522545"/>
            <a:ext cx="120014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50" b="1" spc="-5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650"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8515" y="1186206"/>
            <a:ext cx="17407069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66875" algn="l"/>
              </a:tabLst>
            </a:pPr>
            <a:r>
              <a:rPr lang="pl-PL" sz="4800" spc="-10" dirty="0" smtClean="0">
                <a:solidFill>
                  <a:srgbClr val="FF0000"/>
                </a:solidFill>
              </a:rPr>
              <a:t>Jak się przygotować do ekspertyzy? Cd…</a:t>
            </a:r>
            <a:endParaRPr sz="4800" spc="-10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2851" y="2531739"/>
            <a:ext cx="17530220" cy="46950"/>
          </a:xfrm>
          <a:custGeom>
            <a:avLst/>
            <a:gdLst/>
            <a:ahLst/>
            <a:cxnLst/>
            <a:rect l="l" t="t" r="r" b="b"/>
            <a:pathLst>
              <a:path w="17381855" h="31750">
                <a:moveTo>
                  <a:pt x="0" y="31412"/>
                </a:moveTo>
                <a:lnTo>
                  <a:pt x="17381669" y="31412"/>
                </a:lnTo>
                <a:lnTo>
                  <a:pt x="17381669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C6202D0E-FC93-BE42-A1D8-18B082962D22}"/>
              </a:ext>
            </a:extLst>
          </p:cNvPr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650" dirty="0">
              <a:latin typeface="Open Sans"/>
              <a:cs typeface="Open San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65085" y="3444875"/>
            <a:ext cx="1754273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Po umówieniu terminu przeprowadzenia ekspertyzy z pracownikiem Archiwum Państwowego, </a:t>
            </a:r>
            <a:r>
              <a:rPr lang="pl-PL" sz="4000" dirty="0" smtClean="0"/>
              <a:t>archiwista </a:t>
            </a:r>
            <a:r>
              <a:rPr lang="pl-PL" sz="4000" dirty="0"/>
              <a:t>zakładowy </a:t>
            </a:r>
            <a:r>
              <a:rPr lang="pl-PL" sz="4000" dirty="0" smtClean="0"/>
              <a:t>powinien: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000" dirty="0" smtClean="0"/>
              <a:t>oddzielić </a:t>
            </a:r>
            <a:r>
              <a:rPr lang="pl-PL" sz="4000" dirty="0"/>
              <a:t>dokumentację przeznaczoną do ekspertyzy od </a:t>
            </a:r>
            <a:r>
              <a:rPr lang="pl-PL" sz="4000" dirty="0" smtClean="0"/>
              <a:t>pozostałej,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000" dirty="0" smtClean="0"/>
              <a:t>ułożyć </a:t>
            </a:r>
            <a:r>
              <a:rPr lang="pl-PL" sz="4000" dirty="0"/>
              <a:t>ją według kolejności spisu dokumentacji </a:t>
            </a:r>
            <a:r>
              <a:rPr lang="pl-PL" sz="4000" dirty="0" smtClean="0"/>
              <a:t>niearchiwalnej przeznaczonej </a:t>
            </a:r>
            <a:br>
              <a:rPr lang="pl-PL" sz="4000" dirty="0" smtClean="0"/>
            </a:br>
            <a:r>
              <a:rPr lang="pl-PL" sz="4000" dirty="0" smtClean="0"/>
              <a:t>do ekspertyzy,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4000" dirty="0" smtClean="0"/>
              <a:t>przygotować </a:t>
            </a:r>
            <a:r>
              <a:rPr lang="pl-PL" sz="4000" dirty="0"/>
              <a:t>wnioski i spisy, których dotyczy przeprowadzana </a:t>
            </a:r>
            <a:r>
              <a:rPr lang="pl-PL" sz="4000" dirty="0" smtClean="0"/>
              <a:t>ekspertyza. </a:t>
            </a:r>
          </a:p>
          <a:p>
            <a:r>
              <a:rPr lang="pl-PL" sz="4000" dirty="0" smtClean="0"/>
              <a:t>Po </a:t>
            </a:r>
            <a:r>
              <a:rPr lang="pl-PL" sz="4000" dirty="0"/>
              <a:t>zakończeniu ekspertyzy  do jednostki zostaną przesłane wytyczne postępowania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z </a:t>
            </a:r>
            <a:r>
              <a:rPr lang="pl-PL" sz="4000" dirty="0"/>
              <a:t>dokumentacją, </a:t>
            </a:r>
            <a:r>
              <a:rPr lang="pl-PL" sz="4000" dirty="0" smtClean="0"/>
              <a:t>która </a:t>
            </a:r>
            <a:r>
              <a:rPr lang="pl-PL" sz="4000" dirty="0"/>
              <a:t>była poddana ekspertyzie </a:t>
            </a:r>
            <a:r>
              <a:rPr lang="pl-PL" sz="4000" dirty="0" smtClean="0"/>
              <a:t>archiwalnej.</a:t>
            </a:r>
            <a:endParaRPr lang="pl-PL" sz="4000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8883" y="10522545"/>
            <a:ext cx="120014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50" b="1" spc="-5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650"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8515" y="1186206"/>
            <a:ext cx="13106800" cy="18351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pl-PL" spc="-5" dirty="0" smtClean="0"/>
              <a:t/>
            </a:r>
            <a:br>
              <a:rPr lang="pl-PL" spc="-5" dirty="0" smtClean="0"/>
            </a:br>
            <a:r>
              <a:rPr lang="pl-PL" sz="3200" dirty="0">
                <a:solidFill>
                  <a:srgbClr val="FF0000"/>
                </a:solidFill>
              </a:rPr>
              <a:t/>
            </a:r>
            <a:br>
              <a:rPr lang="pl-PL" sz="3200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 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1215" y="2546939"/>
            <a:ext cx="17381855" cy="31750"/>
          </a:xfrm>
          <a:custGeom>
            <a:avLst/>
            <a:gdLst/>
            <a:ahLst/>
            <a:cxnLst/>
            <a:rect l="l" t="t" r="r" b="b"/>
            <a:pathLst>
              <a:path w="17381855" h="31750">
                <a:moveTo>
                  <a:pt x="0" y="31412"/>
                </a:moveTo>
                <a:lnTo>
                  <a:pt x="17381669" y="31412"/>
                </a:lnTo>
                <a:lnTo>
                  <a:pt x="17381669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C6202D0E-FC93-BE42-A1D8-18B082962D22}"/>
              </a:ext>
            </a:extLst>
          </p:cNvPr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650" dirty="0">
              <a:latin typeface="Open Sans"/>
              <a:cs typeface="Open San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61215" y="777224"/>
            <a:ext cx="104278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rgbClr val="FF0000"/>
                </a:solidFill>
                <a:latin typeface="Open Sans"/>
              </a:rPr>
              <a:t>Ekspertyza została przeprowadzona. </a:t>
            </a:r>
          </a:p>
          <a:p>
            <a:r>
              <a:rPr lang="pl-PL" sz="4800" dirty="0" smtClean="0">
                <a:solidFill>
                  <a:srgbClr val="FF0000"/>
                </a:solidFill>
                <a:latin typeface="Open Sans"/>
              </a:rPr>
              <a:t>Co dalej? </a:t>
            </a:r>
            <a:endParaRPr lang="pl-PL" sz="4800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355850" y="3978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212850" y="2502916"/>
            <a:ext cx="17024412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0" dirty="0" smtClean="0"/>
          </a:p>
          <a:p>
            <a:pPr marL="514350" indent="-514350">
              <a:buAutoNum type="arabicPeriod"/>
            </a:pPr>
            <a:r>
              <a:rPr lang="pl-PL" sz="4000" dirty="0" smtClean="0"/>
              <a:t>W przypadku zakwalifikowania części lub całości dokumentacji do materiałów archiwalnych (kat. A) dokumentację należy uporządkować zgodnie </a:t>
            </a:r>
            <a:br>
              <a:rPr lang="pl-PL" sz="4000" dirty="0" smtClean="0"/>
            </a:br>
            <a:r>
              <a:rPr lang="pl-PL" sz="4000" dirty="0" smtClean="0"/>
              <a:t>z załącznikiem </a:t>
            </a:r>
            <a:r>
              <a:rPr lang="pl-PL" sz="4000" dirty="0"/>
              <a:t>nr 4 do rozporządzenia Ministra Kultury i Dziedzictwa Narodowego z dnia </a:t>
            </a:r>
            <a:r>
              <a:rPr lang="pl-PL" sz="4000" dirty="0" smtClean="0"/>
              <a:t>20 </a:t>
            </a:r>
            <a:r>
              <a:rPr lang="pl-PL" sz="4000" dirty="0"/>
              <a:t>października 2015 r. w sprawie klasyfikowania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i </a:t>
            </a:r>
            <a:r>
              <a:rPr lang="pl-PL" sz="4000" dirty="0"/>
              <a:t>kwalifikowania dokumentacji, przekazywania materiałów archiwalnych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do </a:t>
            </a:r>
            <a:r>
              <a:rPr lang="pl-PL" sz="4000" dirty="0"/>
              <a:t>archiwów państwowych i brakowania dokumentacji niearchiwalnej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(</a:t>
            </a:r>
            <a:r>
              <a:rPr lang="pl-PL" sz="4000" dirty="0"/>
              <a:t>Dz. U. z 2019 r. poz. 246</a:t>
            </a:r>
            <a:r>
              <a:rPr lang="pl-PL" sz="4000" dirty="0" smtClean="0"/>
              <a:t>). </a:t>
            </a:r>
          </a:p>
          <a:p>
            <a:endParaRPr lang="pl-PL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Uwaga:</a:t>
            </a:r>
            <a:r>
              <a:rPr lang="pl-PL" sz="3600" dirty="0" smtClean="0"/>
              <a:t> Przypominamy, że zgodnie z obowiązującymi Państwa normatywami obowiązek uporządkowania dokumentacji dotyczy dokumentacji o kategorii wyższej niż B10. Obowiązek ten spoczywa na pracownikach komórek organizacyjnych przed przekazaniem do archiwum zakładowego (w przypadku przekwalifikowania dokumentacji do materiałów archiwalnych archiwista nie zostaje obarczony obowiązkiem porządkowania).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62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4091" y="625475"/>
            <a:ext cx="17407069" cy="2685351"/>
          </a:xfrm>
        </p:spPr>
        <p:txBody>
          <a:bodyPr/>
          <a:lstStyle/>
          <a:p>
            <a:r>
              <a:rPr lang="pl-PL" sz="6000" dirty="0">
                <a:solidFill>
                  <a:srgbClr val="FF0000"/>
                </a:solidFill>
                <a:latin typeface="Open Sans"/>
              </a:rPr>
              <a:t>Ekspertyza została przeprowadzona. </a:t>
            </a:r>
            <a:br>
              <a:rPr lang="pl-PL" sz="6000" dirty="0">
                <a:solidFill>
                  <a:srgbClr val="FF0000"/>
                </a:solidFill>
                <a:latin typeface="Open Sans"/>
              </a:rPr>
            </a:br>
            <a:r>
              <a:rPr lang="pl-PL" sz="6000" dirty="0">
                <a:solidFill>
                  <a:srgbClr val="FF0000"/>
                </a:solidFill>
                <a:latin typeface="Open Sans"/>
              </a:rPr>
              <a:t>Co dalej? </a:t>
            </a:r>
            <a:br>
              <a:rPr lang="pl-PL" sz="6000" dirty="0">
                <a:solidFill>
                  <a:srgbClr val="FF0000"/>
                </a:solidFill>
                <a:latin typeface="Open Sans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279667" y="2682875"/>
            <a:ext cx="17441493" cy="8248412"/>
          </a:xfrm>
        </p:spPr>
        <p:txBody>
          <a:bodyPr/>
          <a:lstStyle/>
          <a:p>
            <a:endParaRPr lang="pl-PL" sz="3200" dirty="0" smtClean="0"/>
          </a:p>
          <a:p>
            <a:r>
              <a:rPr lang="pl-PL" sz="4000" dirty="0" smtClean="0"/>
              <a:t>2. W </a:t>
            </a:r>
            <a:r>
              <a:rPr lang="pl-PL" sz="4000" dirty="0"/>
              <a:t>przypadku, gdy dokumentacja zostanie uznana za niestanowiącą wartości historycznej,  może zostać wybrakowana, zgodnie z obowiązującymi przepisami, tj.  § 9 rozporządzenia Ministra Kultury </a:t>
            </a:r>
            <a:r>
              <a:rPr lang="pl-PL" sz="4000" dirty="0" smtClean="0"/>
              <a:t>i </a:t>
            </a:r>
            <a:r>
              <a:rPr lang="pl-PL" sz="4000" dirty="0"/>
              <a:t>Dziedzictwa Narodowego z dnia </a:t>
            </a:r>
            <a:endParaRPr lang="pl-PL" sz="4000" dirty="0" smtClean="0"/>
          </a:p>
          <a:p>
            <a:r>
              <a:rPr lang="pl-PL" sz="4000" dirty="0" smtClean="0"/>
              <a:t>20 </a:t>
            </a:r>
            <a:r>
              <a:rPr lang="pl-PL" sz="4000" dirty="0"/>
              <a:t>października 2015 r. </a:t>
            </a: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Uwaga: </a:t>
            </a:r>
            <a:r>
              <a:rPr lang="pl-PL" sz="4000" dirty="0"/>
              <a:t>Sporządzając wniosek na brakowanie dokumentacji niearchiwalnej kat. BE zakwalifikowanej do kat. B po przeprowadzonej ekspertyzie archiwalnej, należy pamiętać, że zmienia się kategoria ww. dokumentacji z kat. BE na kat. B</a:t>
            </a:r>
            <a:r>
              <a:rPr lang="pl-PL" sz="4000" dirty="0" smtClean="0"/>
              <a:t>.</a:t>
            </a:r>
          </a:p>
          <a:p>
            <a:endParaRPr lang="pl-PL" sz="3200" dirty="0"/>
          </a:p>
          <a:p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UWAGA!</a:t>
            </a:r>
            <a:r>
              <a:rPr lang="pl-PL" sz="3200" b="1" dirty="0">
                <a:solidFill>
                  <a:srgbClr val="FF0000"/>
                </a:solidFill>
              </a:rPr>
              <a:t/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Wniosek/pismo w postaci dokumentu elektronicznego powinien być podpisany podpisem elektronicznym uwzględniającym imię, nazwisko i stopień służbowy kierownika jednostki organizacyjnej, który wywołuje skutek prawny równoważny z dokumentem opatrzonym podpisem własnoręcznym.</a:t>
            </a:r>
            <a:endParaRPr lang="pl-PL" sz="3200" dirty="0">
              <a:solidFill>
                <a:srgbClr val="FF0000"/>
              </a:solidFill>
            </a:endParaRP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6400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AA90CAFC5C5D47A9CF66BD32A6C8A7" ma:contentTypeVersion="10" ma:contentTypeDescription="Utwórz nowy dokument." ma:contentTypeScope="" ma:versionID="49817127b673a9cf21964061fcde72c2">
  <xsd:schema xmlns:xsd="http://www.w3.org/2001/XMLSchema" xmlns:xs="http://www.w3.org/2001/XMLSchema" xmlns:p="http://schemas.microsoft.com/office/2006/metadata/properties" xmlns:ns2="5b7108e9-d491-49ee-8311-70bb3feaae1c" xmlns:ns3="f50e0fd2-8018-4f2e-b1d0-cc3b03dda490" targetNamespace="http://schemas.microsoft.com/office/2006/metadata/properties" ma:root="true" ma:fieldsID="135e14ee90964ee4f37429dae7dd1120" ns2:_="" ns3:_="">
    <xsd:import namespace="5b7108e9-d491-49ee-8311-70bb3feaae1c"/>
    <xsd:import namespace="f50e0fd2-8018-4f2e-b1d0-cc3b03dda4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108e9-d491-49ee-8311-70bb3feaa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e0fd2-8018-4f2e-b1d0-cc3b03dda4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2FD1E0-CB2C-4DEB-A915-1B4DDFD0F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7108e9-d491-49ee-8311-70bb3feaae1c"/>
    <ds:schemaRef ds:uri="f50e0fd2-8018-4f2e-b1d0-cc3b03dda4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272BE-D85B-46CF-A9F6-4F2EDFE43E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D6B370-E179-4F41-90A4-1BAF931734CB}">
  <ds:schemaRefs>
    <ds:schemaRef ds:uri="5b7108e9-d491-49ee-8311-70bb3feaae1c"/>
    <ds:schemaRef ds:uri="http://purl.org/dc/terms/"/>
    <ds:schemaRef ds:uri="http://schemas.openxmlformats.org/package/2006/metadata/core-properties"/>
    <ds:schemaRef ds:uri="f50e0fd2-8018-4f2e-b1d0-cc3b03dda49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525</Words>
  <Application>Microsoft Office PowerPoint</Application>
  <PresentationFormat>Niestandardowy</PresentationFormat>
  <Paragraphs>72</Paragraphs>
  <Slides>17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Calibri-Light</vt:lpstr>
      <vt:lpstr>Open Sans</vt:lpstr>
      <vt:lpstr>OpenSans-Light</vt:lpstr>
      <vt:lpstr>Times New Roman</vt:lpstr>
      <vt:lpstr>Wingdings</vt:lpstr>
      <vt:lpstr>Office Theme</vt:lpstr>
      <vt:lpstr>Document</vt:lpstr>
      <vt:lpstr>Ekspertyza archiwalna i co dalej? </vt:lpstr>
      <vt:lpstr>Ekspertyza archiwalna</vt:lpstr>
      <vt:lpstr>Rodzaje ekspertyz</vt:lpstr>
      <vt:lpstr> </vt:lpstr>
      <vt:lpstr>Kryteria oceny dokumentacji </vt:lpstr>
      <vt:lpstr>Jak się przygotować do ekspertyzy?</vt:lpstr>
      <vt:lpstr>Jak się przygotować do ekspertyzy? Cd…</vt:lpstr>
      <vt:lpstr>   </vt:lpstr>
      <vt:lpstr>Ekspertyza została przeprowadzona.  Co dalej?  </vt:lpstr>
      <vt:lpstr>Uporządkowanie dokumentacji zakwalifikowanej do materiałów archiwalnych w wyniku ekspertyzy, zmiany w ewidencji. </vt:lpstr>
      <vt:lpstr>Prezentacja programu PowerPoint</vt:lpstr>
      <vt:lpstr>Najciekawsze materiały obejrzane podczas ekspertyz</vt:lpstr>
      <vt:lpstr>Prezentacja programu PowerPoint</vt:lpstr>
      <vt:lpstr>Prezentacja programu PowerPoint</vt:lpstr>
      <vt:lpstr>Warunki przeprowadzania ekspertyz</vt:lpstr>
      <vt:lpstr>Prezentacja programu PowerPoint</vt:lpstr>
      <vt:lpstr>Dzień Archiwisty 30 września  2025 r.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Magdalena</dc:creator>
  <cp:lastModifiedBy>Marzanna</cp:lastModifiedBy>
  <cp:revision>134</cp:revision>
  <dcterms:created xsi:type="dcterms:W3CDTF">2020-09-21T12:11:01Z</dcterms:created>
  <dcterms:modified xsi:type="dcterms:W3CDTF">2025-09-29T06:29:40Z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2020-09-21T00:00:00Z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2020-09-21T00:00:00Z</vt:filetime>
  </property>
  <property fmtid="{D5CDD505-2E9C-101B-9397-08002B2CF9AE}" pid="5" name="ContentTypeId">
    <vt:lpwstr>0x010100E4AA90CAFC5C5D47A9CF66BD32A6C8A7</vt:lpwstr>
  </property>
</Properties>
</file>